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4"/>
  </p:notesMasterIdLst>
  <p:handoutMasterIdLst>
    <p:handoutMasterId r:id="rId35"/>
  </p:handoutMasterIdLst>
  <p:sldIdLst>
    <p:sldId id="256" r:id="rId2"/>
    <p:sldId id="609" r:id="rId3"/>
    <p:sldId id="611" r:id="rId4"/>
    <p:sldId id="297" r:id="rId5"/>
    <p:sldId id="653" r:id="rId6"/>
    <p:sldId id="652" r:id="rId7"/>
    <p:sldId id="597" r:id="rId8"/>
    <p:sldId id="612" r:id="rId9"/>
    <p:sldId id="584" r:id="rId10"/>
    <p:sldId id="639" r:id="rId11"/>
    <p:sldId id="640" r:id="rId12"/>
    <p:sldId id="642" r:id="rId13"/>
    <p:sldId id="641" r:id="rId14"/>
    <p:sldId id="638" r:id="rId15"/>
    <p:sldId id="644" r:id="rId16"/>
    <p:sldId id="643" r:id="rId17"/>
    <p:sldId id="627" r:id="rId18"/>
    <p:sldId id="586" r:id="rId19"/>
    <p:sldId id="645" r:id="rId20"/>
    <p:sldId id="654" r:id="rId21"/>
    <p:sldId id="646" r:id="rId22"/>
    <p:sldId id="647" r:id="rId23"/>
    <p:sldId id="648" r:id="rId24"/>
    <p:sldId id="649" r:id="rId25"/>
    <p:sldId id="618" r:id="rId26"/>
    <p:sldId id="589" r:id="rId27"/>
    <p:sldId id="650" r:id="rId28"/>
    <p:sldId id="651" r:id="rId29"/>
    <p:sldId id="629" r:id="rId30"/>
    <p:sldId id="630" r:id="rId31"/>
    <p:sldId id="631" r:id="rId32"/>
    <p:sldId id="552" r:id="rId33"/>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B050"/>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67396" autoAdjust="0"/>
  </p:normalViewPr>
  <p:slideViewPr>
    <p:cSldViewPr>
      <p:cViewPr varScale="1">
        <p:scale>
          <a:sx n="78" d="100"/>
          <a:sy n="78" d="100"/>
        </p:scale>
        <p:origin x="186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2017/6/5</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2017/6/5</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当频厚积</a:t>
                </a:r>
                <a14:m>
                  <m:oMath xmlns:m="http://schemas.openxmlformats.org/officeDocument/2006/math">
                    <m:r>
                      <m:rPr>
                        <m:sty m:val="p"/>
                      </m:rPr>
                      <a:rPr lang="en-US" altLang="zh-CN" sz="1200" kern="1200">
                        <a:solidFill>
                          <a:schemeClr val="tx1"/>
                        </a:solidFill>
                        <a:effectLst/>
                        <a:latin typeface="+mn-lt"/>
                        <a:ea typeface="+mn-ea"/>
                        <a:cs typeface="+mn-cs"/>
                      </a:rPr>
                      <m:t>f</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d</m:t>
                    </m:r>
                    <m:r>
                      <a:rPr lang="en-US" altLang="zh-CN" sz="1200" kern="1200">
                        <a:solidFill>
                          <a:schemeClr val="tx1"/>
                        </a:solidFill>
                        <a:effectLst/>
                        <a:latin typeface="+mn-lt"/>
                        <a:ea typeface="+mn-ea"/>
                        <a:cs typeface="+mn-cs"/>
                      </a:rPr>
                      <m:t>&lt;1500</m:t>
                    </m:r>
                    <m:r>
                      <m:rPr>
                        <m:sty m:val="p"/>
                      </m:rPr>
                      <a:rPr lang="en-US" altLang="zh-CN" sz="1200" kern="1200">
                        <a:solidFill>
                          <a:schemeClr val="tx1"/>
                        </a:solidFill>
                        <a:effectLst/>
                        <a:latin typeface="+mn-lt"/>
                        <a:ea typeface="+mn-ea"/>
                        <a:cs typeface="+mn-cs"/>
                      </a:rPr>
                      <m:t>Hz</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m</m:t>
                    </m:r>
                  </m:oMath>
                </a14:m>
                <a:r>
                  <a:rPr lang="zh-CN" altLang="zh-CN" sz="1200" kern="1200" dirty="0">
                    <a:solidFill>
                      <a:schemeClr val="tx1"/>
                    </a:solidFill>
                    <a:effectLst/>
                    <a:latin typeface="+mn-lt"/>
                    <a:ea typeface="+mn-ea"/>
                    <a:cs typeface="+mn-cs"/>
                  </a:rPr>
                  <a:t>时，铝板中的</a:t>
                </a:r>
                <a:r>
                  <a:rPr lang="en-US" altLang="zh-CN" sz="1200" kern="1200" dirty="0">
                    <a:solidFill>
                      <a:schemeClr val="tx1"/>
                    </a:solidFill>
                    <a:effectLst/>
                    <a:latin typeface="+mn-lt"/>
                    <a:ea typeface="+mn-ea"/>
                    <a:cs typeface="+mn-cs"/>
                  </a:rPr>
                  <a:t>Lamb</a:t>
                </a:r>
                <a:r>
                  <a:rPr lang="zh-CN" altLang="zh-CN" sz="1200" kern="1200" dirty="0">
                    <a:solidFill>
                      <a:schemeClr val="tx1"/>
                    </a:solidFill>
                    <a:effectLst/>
                    <a:latin typeface="+mn-lt"/>
                    <a:ea typeface="+mn-ea"/>
                    <a:cs typeface="+mn-cs"/>
                  </a:rPr>
                  <a:t>波只有</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两个模态，信号识别较为容易；同时，当频厚积进一步满足</a:t>
                </a:r>
                <a14:m>
                  <m:oMath xmlns:m="http://schemas.openxmlformats.org/officeDocument/2006/math">
                    <m:r>
                      <m:rPr>
                        <m:sty m:val="p"/>
                      </m:rPr>
                      <a:rPr lang="en-US" altLang="zh-CN" sz="1200" kern="1200">
                        <a:solidFill>
                          <a:schemeClr val="tx1"/>
                        </a:solidFill>
                        <a:effectLst/>
                        <a:latin typeface="+mn-lt"/>
                        <a:ea typeface="+mn-ea"/>
                        <a:cs typeface="+mn-cs"/>
                      </a:rPr>
                      <m:t>f</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d</m:t>
                    </m:r>
                    <m:r>
                      <a:rPr lang="en-US" altLang="zh-CN" sz="1200" kern="1200">
                        <a:solidFill>
                          <a:schemeClr val="tx1"/>
                        </a:solidFill>
                        <a:effectLst/>
                        <a:latin typeface="+mn-lt"/>
                        <a:ea typeface="+mn-ea"/>
                        <a:cs typeface="+mn-cs"/>
                      </a:rPr>
                      <m:t>&lt;1000</m:t>
                    </m:r>
                    <m:r>
                      <m:rPr>
                        <m:sty m:val="p"/>
                      </m:rPr>
                      <a:rPr lang="en-US" altLang="zh-CN" sz="1200" kern="1200">
                        <a:solidFill>
                          <a:schemeClr val="tx1"/>
                        </a:solidFill>
                        <a:effectLst/>
                        <a:latin typeface="+mn-lt"/>
                        <a:ea typeface="+mn-ea"/>
                        <a:cs typeface="+mn-cs"/>
                      </a:rPr>
                      <m:t>Hz</m:t>
                    </m:r>
                    <m:r>
                      <a:rPr lang="en-US" altLang="zh-CN" sz="1200" kern="1200">
                        <a:solidFill>
                          <a:schemeClr val="tx1"/>
                        </a:solidFill>
                        <a:effectLst/>
                        <a:latin typeface="+mn-lt"/>
                        <a:ea typeface="+mn-ea"/>
                        <a:cs typeface="+mn-cs"/>
                      </a:rPr>
                      <m:t>.</m:t>
                    </m:r>
                    <m:r>
                      <m:rPr>
                        <m:sty m:val="p"/>
                      </m:rPr>
                      <a:rPr lang="en-US" altLang="zh-CN" sz="1200" kern="1200">
                        <a:solidFill>
                          <a:schemeClr val="tx1"/>
                        </a:solidFill>
                        <a:effectLst/>
                        <a:latin typeface="+mn-lt"/>
                        <a:ea typeface="+mn-ea"/>
                        <a:cs typeface="+mn-cs"/>
                      </a:rPr>
                      <m:t>m</m:t>
                    </m:r>
                  </m:oMath>
                </a14:m>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波群速度随频厚积变化幅度较小，且远远大于</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波群速度，故利用此频厚积区间内的</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波进行损伤检测有望取得较好效果。基于上述分析，我们选取中心频率为</a:t>
                </a:r>
                <a:r>
                  <a:rPr lang="en-US" altLang="zh-CN" sz="1200" kern="1200" dirty="0">
                    <a:solidFill>
                      <a:schemeClr val="tx1"/>
                    </a:solidFill>
                    <a:effectLst/>
                    <a:latin typeface="+mn-lt"/>
                    <a:ea typeface="+mn-ea"/>
                    <a:cs typeface="+mn-cs"/>
                  </a:rPr>
                  <a:t>383kHz</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周期</a:t>
                </a:r>
                <a:r>
                  <a:rPr lang="en-US" altLang="zh-CN" sz="1200" kern="1200" dirty="0" err="1">
                    <a:solidFill>
                      <a:schemeClr val="tx1"/>
                    </a:solidFill>
                    <a:effectLst/>
                    <a:latin typeface="+mn-lt"/>
                    <a:ea typeface="+mn-ea"/>
                    <a:cs typeface="+mn-cs"/>
                  </a:rPr>
                  <a:t>Hanning</a:t>
                </a:r>
                <a:r>
                  <a:rPr lang="zh-CN" altLang="zh-CN" sz="1200" kern="1200" dirty="0">
                    <a:solidFill>
                      <a:schemeClr val="tx1"/>
                    </a:solidFill>
                    <a:effectLst/>
                    <a:latin typeface="+mn-lt"/>
                    <a:ea typeface="+mn-ea"/>
                    <a:cs typeface="+mn-cs"/>
                  </a:rPr>
                  <a:t>窗调幅正弦信号作为激励信号，如图</a:t>
                </a:r>
                <a:r>
                  <a:rPr lang="en-US" altLang="zh-CN" sz="1200" kern="1200" dirty="0">
                    <a:solidFill>
                      <a:schemeClr val="tx1"/>
                    </a:solidFill>
                    <a:effectLst/>
                    <a:latin typeface="+mn-lt"/>
                    <a:ea typeface="+mn-ea"/>
                    <a:cs typeface="+mn-cs"/>
                  </a:rPr>
                  <a:t>2.2.3</a:t>
                </a:r>
                <a:r>
                  <a:rPr lang="zh-CN" altLang="zh-CN" sz="1200" kern="1200" dirty="0">
                    <a:solidFill>
                      <a:schemeClr val="tx1"/>
                    </a:solidFill>
                    <a:effectLst/>
                    <a:latin typeface="+mn-lt"/>
                    <a:ea typeface="+mn-ea"/>
                    <a:cs typeface="+mn-cs"/>
                  </a:rPr>
                  <a:t>所示</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当频厚积</a:t>
                </a:r>
                <a:r>
                  <a:rPr lang="en-US" altLang="zh-CN" sz="1200" i="0" kern="1200">
                    <a:solidFill>
                      <a:schemeClr val="tx1"/>
                    </a:solidFill>
                    <a:effectLst/>
                    <a:latin typeface="+mn-lt"/>
                    <a:ea typeface="+mn-ea"/>
                    <a:cs typeface="+mn-cs"/>
                  </a:rPr>
                  <a:t>f⋅d&lt;1500Hz.m</a:t>
                </a:r>
                <a:r>
                  <a:rPr lang="zh-CN" altLang="zh-CN" sz="1200" kern="1200" dirty="0">
                    <a:solidFill>
                      <a:schemeClr val="tx1"/>
                    </a:solidFill>
                    <a:effectLst/>
                    <a:latin typeface="+mn-lt"/>
                    <a:ea typeface="+mn-ea"/>
                    <a:cs typeface="+mn-cs"/>
                  </a:rPr>
                  <a:t>时，铝板中的</a:t>
                </a:r>
                <a:r>
                  <a:rPr lang="en-US" altLang="zh-CN" sz="1200" kern="1200" dirty="0">
                    <a:solidFill>
                      <a:schemeClr val="tx1"/>
                    </a:solidFill>
                    <a:effectLst/>
                    <a:latin typeface="+mn-lt"/>
                    <a:ea typeface="+mn-ea"/>
                    <a:cs typeface="+mn-cs"/>
                  </a:rPr>
                  <a:t>Lamb</a:t>
                </a:r>
                <a:r>
                  <a:rPr lang="zh-CN" altLang="zh-CN" sz="1200" kern="1200" dirty="0">
                    <a:solidFill>
                      <a:schemeClr val="tx1"/>
                    </a:solidFill>
                    <a:effectLst/>
                    <a:latin typeface="+mn-lt"/>
                    <a:ea typeface="+mn-ea"/>
                    <a:cs typeface="+mn-cs"/>
                  </a:rPr>
                  <a:t>波只有</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两个模态，信号识别较为容易；同时，当频厚积进一步满足</a:t>
                </a:r>
                <a:r>
                  <a:rPr lang="en-US" altLang="zh-CN" sz="1200" i="0" kern="1200">
                    <a:solidFill>
                      <a:schemeClr val="tx1"/>
                    </a:solidFill>
                    <a:effectLst/>
                    <a:latin typeface="+mn-lt"/>
                    <a:ea typeface="+mn-ea"/>
                    <a:cs typeface="+mn-cs"/>
                  </a:rPr>
                  <a:t>f⋅d&lt;1000Hz.m</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波群速度随频厚积变化幅度较小，且远远大于</a:t>
                </a:r>
                <a:r>
                  <a:rPr lang="en-US" altLang="zh-CN" sz="1200"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波群速度，故利用此频厚积区间内的</a:t>
                </a:r>
                <a:r>
                  <a:rPr lang="en-US" altLang="zh-CN" sz="1200" kern="1200" dirty="0">
                    <a:solidFill>
                      <a:schemeClr val="tx1"/>
                    </a:solidFill>
                    <a:effectLst/>
                    <a:latin typeface="+mn-lt"/>
                    <a:ea typeface="+mn-ea"/>
                    <a:cs typeface="+mn-cs"/>
                  </a:rPr>
                  <a:t>S</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波进行损伤检测有望取得较好效果。基于上述分析，我们选取中心频率为</a:t>
                </a:r>
                <a:r>
                  <a:rPr lang="en-US" altLang="zh-CN" sz="1200" kern="1200" dirty="0">
                    <a:solidFill>
                      <a:schemeClr val="tx1"/>
                    </a:solidFill>
                    <a:effectLst/>
                    <a:latin typeface="+mn-lt"/>
                    <a:ea typeface="+mn-ea"/>
                    <a:cs typeface="+mn-cs"/>
                  </a:rPr>
                  <a:t>383kHz</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周期</a:t>
                </a:r>
                <a:r>
                  <a:rPr lang="en-US" altLang="zh-CN" sz="1200" kern="1200" dirty="0" err="1">
                    <a:solidFill>
                      <a:schemeClr val="tx1"/>
                    </a:solidFill>
                    <a:effectLst/>
                    <a:latin typeface="+mn-lt"/>
                    <a:ea typeface="+mn-ea"/>
                    <a:cs typeface="+mn-cs"/>
                  </a:rPr>
                  <a:t>Hanning</a:t>
                </a:r>
                <a:r>
                  <a:rPr lang="zh-CN" altLang="zh-CN" sz="1200" kern="1200" dirty="0">
                    <a:solidFill>
                      <a:schemeClr val="tx1"/>
                    </a:solidFill>
                    <a:effectLst/>
                    <a:latin typeface="+mn-lt"/>
                    <a:ea typeface="+mn-ea"/>
                    <a:cs typeface="+mn-cs"/>
                  </a:rPr>
                  <a:t>窗调幅正弦信号作为激励信号，如图</a:t>
                </a:r>
                <a:r>
                  <a:rPr lang="en-US" altLang="zh-CN" sz="1200" kern="1200" dirty="0">
                    <a:solidFill>
                      <a:schemeClr val="tx1"/>
                    </a:solidFill>
                    <a:effectLst/>
                    <a:latin typeface="+mn-lt"/>
                    <a:ea typeface="+mn-ea"/>
                    <a:cs typeface="+mn-cs"/>
                  </a:rPr>
                  <a:t>2.2.3</a:t>
                </a:r>
                <a:r>
                  <a:rPr lang="zh-CN" altLang="zh-CN" sz="1200" kern="1200" dirty="0">
                    <a:solidFill>
                      <a:schemeClr val="tx1"/>
                    </a:solidFill>
                    <a:effectLst/>
                    <a:latin typeface="+mn-lt"/>
                    <a:ea typeface="+mn-ea"/>
                    <a:cs typeface="+mn-cs"/>
                  </a:rPr>
                  <a:t>所示</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206479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356037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接下来我们进行了二维板中孔洞缺陷的单级评估，模型仍是</a:t>
            </a:r>
            <a:r>
              <a:rPr lang="en-US" altLang="zh-CN" dirty="0" smtClean="0"/>
              <a:t>800</a:t>
            </a:r>
            <a:r>
              <a:rPr lang="zh-CN" altLang="en-US" dirty="0" smtClean="0"/>
              <a:t>*</a:t>
            </a:r>
            <a:r>
              <a:rPr lang="en-US" altLang="zh-CN" dirty="0" smtClean="0"/>
              <a:t>800</a:t>
            </a:r>
            <a:r>
              <a:rPr lang="zh-CN" altLang="en-US" dirty="0" smtClean="0"/>
              <a:t>的铝板，布片方式如图所示。其中中心位置为激励点，检测区域</a:t>
            </a:r>
            <a:r>
              <a:rPr lang="en-US" altLang="zh-CN" dirty="0" smtClean="0"/>
              <a:t>4</a:t>
            </a:r>
            <a:r>
              <a:rPr lang="zh-CN" altLang="en-US" dirty="0" smtClean="0"/>
              <a:t>个象限的角点为接收点，在右图中可明显看出孔</a:t>
            </a:r>
            <a:r>
              <a:rPr lang="zh-CN" altLang="zh-CN" sz="1200" kern="1200" dirty="0" smtClean="0">
                <a:solidFill>
                  <a:schemeClr val="tx1"/>
                </a:solidFill>
                <a:effectLst/>
                <a:latin typeface="+mn-lt"/>
                <a:ea typeface="+mn-ea"/>
                <a:cs typeface="+mn-cs"/>
              </a:rPr>
              <a:t>损伤界面对</a:t>
            </a:r>
            <a:r>
              <a:rPr lang="en-US" altLang="zh-CN" sz="1200" kern="1200" dirty="0" smtClean="0">
                <a:solidFill>
                  <a:schemeClr val="tx1"/>
                </a:solidFill>
                <a:effectLst/>
                <a:latin typeface="+mn-lt"/>
                <a:ea typeface="+mn-ea"/>
                <a:cs typeface="+mn-cs"/>
              </a:rPr>
              <a:t>Lamb</a:t>
            </a:r>
            <a:r>
              <a:rPr lang="zh-CN" altLang="zh-CN" sz="1200" kern="1200" dirty="0" smtClean="0">
                <a:solidFill>
                  <a:schemeClr val="tx1"/>
                </a:solidFill>
                <a:effectLst/>
                <a:latin typeface="+mn-lt"/>
                <a:ea typeface="+mn-ea"/>
                <a:cs typeface="+mn-cs"/>
              </a:rPr>
              <a:t>波的反射作用</a:t>
            </a:r>
            <a:r>
              <a:rPr lang="zh-CN" altLang="en-US"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33312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分别测得完好结构与含损伤结构中</a:t>
            </a:r>
            <a:r>
              <a:rPr lang="zh-CN" altLang="en-US" sz="1200" kern="1200" dirty="0" smtClean="0">
                <a:solidFill>
                  <a:schemeClr val="tx1"/>
                </a:solidFill>
                <a:effectLst/>
                <a:latin typeface="+mn-lt"/>
                <a:ea typeface="+mn-ea"/>
                <a:cs typeface="+mn-cs"/>
              </a:rPr>
              <a:t>各</a:t>
            </a:r>
            <a:r>
              <a:rPr lang="zh-CN" altLang="zh-CN" sz="1200" kern="1200" dirty="0" smtClean="0">
                <a:solidFill>
                  <a:schemeClr val="tx1"/>
                </a:solidFill>
                <a:effectLst/>
                <a:latin typeface="+mn-lt"/>
                <a:ea typeface="+mn-ea"/>
                <a:cs typeface="+mn-cs"/>
              </a:rPr>
              <a:t>接收点的接收信号</a:t>
            </a:r>
            <a:r>
              <a:rPr lang="zh-CN" altLang="en-US" sz="1200" kern="1200" dirty="0" smtClean="0">
                <a:solidFill>
                  <a:schemeClr val="tx1"/>
                </a:solidFill>
                <a:effectLst/>
                <a:latin typeface="+mn-lt"/>
                <a:ea typeface="+mn-ea"/>
                <a:cs typeface="+mn-cs"/>
              </a:rPr>
              <a:t>，即为每组图中的图</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与图</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，各自进行归一化后作差，</a:t>
            </a:r>
            <a:r>
              <a:rPr lang="zh-CN" altLang="en-US" sz="1200" kern="1200" dirty="0" smtClean="0">
                <a:solidFill>
                  <a:schemeClr val="tx1"/>
                </a:solidFill>
                <a:effectLst/>
                <a:latin typeface="+mn-lt"/>
                <a:ea typeface="+mn-ea"/>
                <a:cs typeface="+mn-cs"/>
              </a:rPr>
              <a:t>即可得到由损伤边界反射产生的信号，即图</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。继而通过互相关算法得到损伤信号相对于入射信号的延迟时间。</a:t>
            </a:r>
            <a:endParaRPr lang="en-US" altLang="zh-CN" dirty="0" smtClean="0"/>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a:t>
            </a:r>
            <a:r>
              <a:rPr lang="zh-CN" altLang="en-US" dirty="0" smtClean="0"/>
              <a:t>将各延迟时间带入左侧的方程中，可得到与孔洞相切的</a:t>
            </a:r>
            <a:r>
              <a:rPr lang="en-US" altLang="zh-CN" dirty="0" smtClean="0"/>
              <a:t>4</a:t>
            </a:r>
            <a:r>
              <a:rPr lang="zh-CN" altLang="en-US" dirty="0" smtClean="0"/>
              <a:t>个椭圆，</a:t>
            </a:r>
            <a:r>
              <a:rPr lang="zh-CN" altLang="en-US" sz="1200" kern="1200" dirty="0" smtClean="0">
                <a:solidFill>
                  <a:schemeClr val="tx1"/>
                </a:solidFill>
                <a:effectLst/>
                <a:latin typeface="+mn-lt"/>
                <a:ea typeface="+mn-ea"/>
                <a:cs typeface="+mn-cs"/>
              </a:rPr>
              <a:t>这些椭圆确定的</a:t>
            </a:r>
            <a:r>
              <a:rPr lang="zh-CN" altLang="zh-CN" sz="1200" kern="1200" dirty="0" smtClean="0">
                <a:solidFill>
                  <a:schemeClr val="tx1"/>
                </a:solidFill>
                <a:effectLst/>
                <a:latin typeface="+mn-lt"/>
                <a:ea typeface="+mn-ea"/>
                <a:cs typeface="+mn-cs"/>
              </a:rPr>
              <a:t>外切圆圆心即为损伤位置，外切圆</a:t>
            </a:r>
            <a:r>
              <a:rPr lang="zh-CN" altLang="en-US" sz="1200" kern="1200" dirty="0" smtClean="0">
                <a:solidFill>
                  <a:schemeClr val="tx1"/>
                </a:solidFill>
                <a:effectLst/>
                <a:latin typeface="+mn-lt"/>
                <a:ea typeface="+mn-ea"/>
                <a:cs typeface="+mn-cs"/>
              </a:rPr>
              <a:t>直径</a:t>
            </a:r>
            <a:r>
              <a:rPr lang="zh-CN" altLang="zh-CN" sz="1200" kern="1200" dirty="0" smtClean="0">
                <a:solidFill>
                  <a:schemeClr val="tx1"/>
                </a:solidFill>
                <a:effectLst/>
                <a:latin typeface="+mn-lt"/>
                <a:ea typeface="+mn-ea"/>
                <a:cs typeface="+mn-cs"/>
              </a:rPr>
              <a:t>则为穿孔损伤</a:t>
            </a:r>
            <a:r>
              <a:rPr lang="zh-CN" altLang="en-US" sz="1200" kern="1200" dirty="0" smtClean="0">
                <a:solidFill>
                  <a:schemeClr val="tx1"/>
                </a:solidFill>
                <a:effectLst/>
                <a:latin typeface="+mn-lt"/>
                <a:ea typeface="+mn-ea"/>
                <a:cs typeface="+mn-cs"/>
              </a:rPr>
              <a:t>的直径。</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我们模拟得到的孔洞位置为（</a:t>
            </a:r>
            <a:r>
              <a:rPr lang="en-US" altLang="zh-CN" dirty="0" smtClean="0"/>
              <a:t>105</a:t>
            </a:r>
            <a:r>
              <a:rPr lang="zh-CN" altLang="en-US" dirty="0" smtClean="0"/>
              <a:t>，</a:t>
            </a:r>
            <a:r>
              <a:rPr lang="en-US" altLang="zh-CN" dirty="0" smtClean="0"/>
              <a:t>-31.5</a:t>
            </a:r>
            <a:r>
              <a:rPr lang="zh-CN" altLang="en-US" dirty="0" smtClean="0"/>
              <a:t>），损伤直径为</a:t>
            </a:r>
            <a:r>
              <a:rPr lang="en-US" altLang="zh-CN" dirty="0" smtClean="0"/>
              <a:t>28.16mm</a:t>
            </a:r>
            <a:r>
              <a:rPr lang="zh-CN" altLang="en-US" dirty="0" smtClean="0"/>
              <a:t>，误差分别在</a:t>
            </a:r>
            <a:r>
              <a:rPr lang="en-US" altLang="zh-CN" dirty="0" smtClean="0"/>
              <a:t>16%</a:t>
            </a:r>
            <a:r>
              <a:rPr lang="zh-CN" altLang="en-US" dirty="0" smtClean="0"/>
              <a:t>与</a:t>
            </a:r>
            <a:r>
              <a:rPr lang="en-US" altLang="zh-CN" dirty="0" smtClean="0"/>
              <a:t>302%</a:t>
            </a:r>
            <a:r>
              <a:rPr lang="zh-CN" altLang="en-US" dirty="0" smtClean="0"/>
              <a:t>左右，误差较大。</a:t>
            </a:r>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13</a:t>
            </a:fld>
            <a:endParaRPr lang="zh-CN" altLang="en-US"/>
          </a:p>
        </p:txBody>
      </p:sp>
    </p:spTree>
    <p:extLst>
      <p:ext uri="{BB962C8B-B14F-4D97-AF65-F5344CB8AC3E}">
        <p14:creationId xmlns:p14="http://schemas.microsoft.com/office/powerpoint/2010/main" val="974586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我们试图通过额外补充数据来提升检测精度。我们任意选取两个角点处的压电片，分别作为激励与接收点，得到图中所示的各个椭圆，从中任选一个椭圆作为补充数据，与原有</a:t>
            </a:r>
            <a:r>
              <a:rPr lang="en-US" altLang="zh-CN" dirty="0" smtClean="0"/>
              <a:t>4</a:t>
            </a:r>
            <a:r>
              <a:rPr lang="zh-CN" altLang="en-US" dirty="0" smtClean="0"/>
              <a:t>个椭圆一同用于损伤评估。</a:t>
            </a:r>
            <a:endParaRPr lang="en-US" altLang="zh-CN" dirty="0" smtClean="0"/>
          </a:p>
          <a:p>
            <a:endParaRPr lang="en-US" altLang="zh-CN" dirty="0" smtClean="0"/>
          </a:p>
          <a:p>
            <a:r>
              <a:rPr lang="zh-CN" altLang="en-US" dirty="0" smtClean="0"/>
              <a:t>选择不同压电片对作为补充数据时得到的损伤评估结果如图所示。</a:t>
            </a:r>
            <a:endParaRPr lang="en-US" altLang="zh-CN" dirty="0" smtClean="0"/>
          </a:p>
          <a:p>
            <a:endParaRPr lang="en-US" altLang="zh-CN" dirty="0" smtClean="0"/>
          </a:p>
          <a:p>
            <a:r>
              <a:rPr lang="zh-CN" altLang="en-US" dirty="0" smtClean="0"/>
              <a:t>我们发现，选取第一象限加载第四象限</a:t>
            </a:r>
            <a:r>
              <a:rPr lang="zh-CN" altLang="en-US" b="0" dirty="0" smtClean="0"/>
              <a:t>接收的</a:t>
            </a:r>
            <a:r>
              <a:rPr lang="zh-CN" altLang="en-US" sz="1200" b="0" dirty="0" smtClean="0">
                <a:latin typeface="宋体" panose="02010600030101010101" pitchFamily="2" charset="-122"/>
                <a:ea typeface="+mn-ea"/>
                <a:cs typeface="Times New Roman" panose="02020603050405020304" pitchFamily="18" charset="0"/>
              </a:rPr>
              <a:t>椭圆时损伤评估的精度提升最为明显，而这一椭圆恰好为延迟时间最小的一个，也是定位椭圆与损伤位置相切处曲率最小的一个。</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宋体" panose="02010600030101010101" pitchFamily="2" charset="-122"/>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宋体" panose="02010600030101010101" pitchFamily="2" charset="-122"/>
                <a:ea typeface="+mn-ea"/>
                <a:cs typeface="Times New Roman" panose="02020603050405020304" pitchFamily="18" charset="0"/>
              </a:rPr>
              <a:t>据此，我们认为，在补充</a:t>
            </a:r>
            <a:r>
              <a:rPr lang="en-US" altLang="zh-CN" sz="1200" b="1" dirty="0" smtClean="0">
                <a:latin typeface="宋体" panose="02010600030101010101" pitchFamily="2" charset="-122"/>
                <a:ea typeface="+mn-ea"/>
                <a:cs typeface="Times New Roman" panose="02020603050405020304" pitchFamily="18" charset="0"/>
              </a:rPr>
              <a:t>PZT1-PZT4</a:t>
            </a:r>
            <a:r>
              <a:rPr lang="zh-CN" altLang="en-US" sz="1200" b="1" dirty="0" smtClean="0">
                <a:latin typeface="宋体" panose="02010600030101010101" pitchFamily="2" charset="-122"/>
                <a:ea typeface="+mn-ea"/>
                <a:cs typeface="Times New Roman" panose="02020603050405020304" pitchFamily="18" charset="0"/>
              </a:rPr>
              <a:t>椭圆基础上，舍掉原有椭圆中延迟时间较长的两个（</a:t>
            </a:r>
            <a:r>
              <a:rPr lang="en-US" altLang="zh-CN" sz="1200" b="1" dirty="0" smtClean="0">
                <a:latin typeface="宋体" panose="02010600030101010101" pitchFamily="2" charset="-122"/>
                <a:ea typeface="+mn-ea"/>
                <a:cs typeface="Times New Roman" panose="02020603050405020304" pitchFamily="18" charset="0"/>
              </a:rPr>
              <a:t>PZT0-PZT2</a:t>
            </a:r>
            <a:r>
              <a:rPr lang="zh-CN" altLang="en-US" sz="1200" b="1" dirty="0" smtClean="0">
                <a:latin typeface="宋体" panose="02010600030101010101" pitchFamily="2" charset="-122"/>
                <a:ea typeface="+mn-ea"/>
                <a:cs typeface="Times New Roman" panose="02020603050405020304" pitchFamily="18" charset="0"/>
              </a:rPr>
              <a:t>、</a:t>
            </a:r>
            <a:r>
              <a:rPr lang="en-US" altLang="zh-CN" sz="1200" b="1" dirty="0" smtClean="0">
                <a:latin typeface="宋体" panose="02010600030101010101" pitchFamily="2" charset="-122"/>
                <a:ea typeface="+mn-ea"/>
                <a:cs typeface="Times New Roman" panose="02020603050405020304" pitchFamily="18" charset="0"/>
              </a:rPr>
              <a:t>PZT0-PZT3</a:t>
            </a:r>
            <a:r>
              <a:rPr lang="zh-CN" altLang="en-US" sz="1200" b="1" dirty="0" smtClean="0">
                <a:latin typeface="宋体" panose="02010600030101010101" pitchFamily="2" charset="-122"/>
                <a:ea typeface="+mn-ea"/>
                <a:cs typeface="Times New Roman" panose="02020603050405020304" pitchFamily="18" charset="0"/>
              </a:rPr>
              <a:t>），有望进一步提升精度！</a:t>
            </a: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70329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基于这种猜想，我们提出了一种多级损伤定位方法。</a:t>
            </a:r>
            <a:endParaRPr lang="en-US" altLang="zh-CN" dirty="0" smtClean="0"/>
          </a:p>
          <a:p>
            <a:endParaRPr lang="en-US" altLang="zh-CN" dirty="0" smtClean="0"/>
          </a:p>
          <a:p>
            <a:r>
              <a:rPr lang="zh-CN" altLang="en-US" dirty="0" smtClean="0"/>
              <a:t>按照监测区域两对角线将检测区域分为</a:t>
            </a:r>
            <a:r>
              <a:rPr lang="en-US" altLang="zh-CN" dirty="0" smtClean="0"/>
              <a:t>4</a:t>
            </a:r>
            <a:r>
              <a:rPr lang="zh-CN" altLang="en-US" dirty="0" smtClean="0"/>
              <a:t>个子区域。</a:t>
            </a:r>
            <a:endParaRPr lang="en-US" altLang="zh-CN" dirty="0" smtClean="0"/>
          </a:p>
          <a:p>
            <a:r>
              <a:rPr lang="zh-CN" altLang="en-US" dirty="0" smtClean="0"/>
              <a:t>首先根据中心激励</a:t>
            </a:r>
            <a:r>
              <a:rPr lang="en-US" altLang="zh-CN" dirty="0" smtClean="0"/>
              <a:t>4</a:t>
            </a:r>
            <a:r>
              <a:rPr lang="zh-CN" altLang="en-US" dirty="0" smtClean="0"/>
              <a:t>个角点接收的一级测试方法，得到损伤所处的子区域；</a:t>
            </a:r>
            <a:endParaRPr lang="en-US" altLang="zh-CN" dirty="0" smtClean="0"/>
          </a:p>
          <a:p>
            <a:r>
              <a:rPr lang="zh-CN" altLang="en-US" dirty="0" smtClean="0"/>
              <a:t>再补充测量一组数据，利用围成该子区域的</a:t>
            </a:r>
            <a:r>
              <a:rPr lang="en-US" altLang="zh-CN" dirty="0" smtClean="0"/>
              <a:t>3</a:t>
            </a:r>
            <a:r>
              <a:rPr lang="zh-CN" altLang="en-US" dirty="0" smtClean="0"/>
              <a:t>个椭圆进行损伤评估。</a:t>
            </a:r>
            <a:endParaRPr lang="en-US" altLang="zh-CN" dirty="0" smtClean="0"/>
          </a:p>
          <a:p>
            <a:endParaRPr lang="en-US" altLang="zh-CN" dirty="0" smtClean="0"/>
          </a:p>
          <a:p>
            <a:r>
              <a:rPr lang="zh-CN" altLang="en-US" dirty="0" smtClean="0"/>
              <a:t>如在本文的算例中，穿孔损伤位于</a:t>
            </a:r>
            <a:r>
              <a:rPr lang="en-US" altLang="zh-CN" dirty="0" smtClean="0"/>
              <a:t>A014</a:t>
            </a:r>
            <a:r>
              <a:rPr lang="zh-CN" altLang="en-US" dirty="0" smtClean="0"/>
              <a:t>区域，所以可以补充</a:t>
            </a:r>
            <a:r>
              <a:rPr lang="en-US" altLang="zh-CN" dirty="0" smtClean="0"/>
              <a:t>pzt1</a:t>
            </a:r>
            <a:r>
              <a:rPr lang="zh-CN" altLang="en-US" dirty="0" smtClean="0"/>
              <a:t>激励</a:t>
            </a:r>
            <a:r>
              <a:rPr lang="en-US" altLang="zh-CN" dirty="0" smtClean="0"/>
              <a:t>pzt4</a:t>
            </a:r>
            <a:r>
              <a:rPr lang="zh-CN" altLang="en-US" dirty="0" smtClean="0"/>
              <a:t>接收的数据</a:t>
            </a:r>
            <a:endParaRPr lang="en-US" altLang="zh-CN" dirty="0" smtClean="0"/>
          </a:p>
          <a:p>
            <a:endParaRPr lang="en-US" altLang="zh-CN" dirty="0" smtClean="0"/>
          </a:p>
          <a:p>
            <a:r>
              <a:rPr lang="zh-CN" altLang="en-US" dirty="0" smtClean="0"/>
              <a:t>评估结果如下图所示</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10893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我们将利用单级检测方法与多级检测方法得到的损伤评估结果</a:t>
            </a:r>
            <a:r>
              <a:rPr lang="zh-CN" altLang="en-US" sz="1200" kern="1200" dirty="0" smtClean="0">
                <a:solidFill>
                  <a:schemeClr val="tx1"/>
                </a:solidFill>
                <a:effectLst/>
                <a:latin typeface="+mn-lt"/>
                <a:ea typeface="+mn-ea"/>
                <a:cs typeface="+mn-cs"/>
              </a:rPr>
              <a:t>一并列示</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结果显示，</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采用中心激励</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角点接收的方式进行检测，仅可得到损伤的大致位置，但无法实现精确定位，更无法对穿孔损伤的尺寸进行评估；</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在单级检测方法基础上加入适当数据作为补充，可实现穿孔损伤的精确定位，同时可初步判断其直径，但在损伤尺寸判断方面仍存在较大误差</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采用本文提出的多级检测方法进行损伤评估，不但能够在无需新增压电片的情况下实现损伤的精确定位，且能大幅减小损伤尺寸评估误差，既保证了检测精度的提高，又能够兼顾不增加检测成本。</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236360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17</a:t>
            </a:fld>
            <a:endParaRPr lang="zh-CN" altLang="en-US" smtClean="0">
              <a:solidFill>
                <a:prstClr val="black"/>
              </a:solidFill>
            </a:endParaRPr>
          </a:p>
        </p:txBody>
      </p:sp>
    </p:spTree>
    <p:extLst>
      <p:ext uri="{BB962C8B-B14F-4D97-AF65-F5344CB8AC3E}">
        <p14:creationId xmlns:p14="http://schemas.microsoft.com/office/powerpoint/2010/main" val="262466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与第二章中的数值模拟类似，我们仍采用</a:t>
                </a:r>
                <a14:m>
                  <m:oMath xmlns:m="http://schemas.openxmlformats.org/officeDocument/2006/math">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×1.293</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的铝板模型，以板中心作为坐标原点，并于该点布置一压电片，在</a:t>
                </a:r>
                <a14:m>
                  <m:oMath xmlns:m="http://schemas.openxmlformats.org/officeDocument/2006/math">
                    <m:r>
                      <a:rPr lang="en-US" altLang="zh-CN" sz="1200" kern="1200">
                        <a:solidFill>
                          <a:schemeClr val="tx1"/>
                        </a:solidFill>
                        <a:effectLst/>
                        <a:latin typeface="+mn-lt"/>
                        <a:ea typeface="+mn-ea"/>
                        <a:cs typeface="+mn-cs"/>
                      </a:rPr>
                      <m:t>(90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m:t>
                    </m:r>
                    <m:r>
                      <a:rPr lang="en-US" altLang="zh-CN" sz="1200" kern="1200">
                        <a:solidFill>
                          <a:schemeClr val="tx1"/>
                        </a:solidFill>
                        <a:effectLst/>
                        <a:latin typeface="+mn-lt"/>
                        <a:ea typeface="+mn-ea"/>
                        <a:cs typeface="+mn-cs"/>
                      </a:rPr>
                      <m:t>30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oMath>
                </a14:m>
                <a:r>
                  <a:rPr lang="zh-CN" altLang="zh-CN" sz="1200" kern="1200" dirty="0">
                    <a:solidFill>
                      <a:schemeClr val="tx1"/>
                    </a:solidFill>
                    <a:effectLst/>
                    <a:latin typeface="+mn-lt"/>
                    <a:ea typeface="+mn-ea"/>
                    <a:cs typeface="+mn-cs"/>
                  </a:rPr>
                  <a:t>处预制一直径为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的穿孔损伤。与第二章不同的是，本节将</a:t>
                </a:r>
                <a:r>
                  <a:rPr lang="zh-CN" altLang="zh-CN" sz="1200" kern="1200" dirty="0" smtClean="0">
                    <a:solidFill>
                      <a:schemeClr val="tx1"/>
                    </a:solidFill>
                    <a:effectLst/>
                    <a:latin typeface="+mn-lt"/>
                    <a:ea typeface="+mn-ea"/>
                    <a:cs typeface="+mn-cs"/>
                  </a:rPr>
                  <a:t>正方形</a:t>
                </a:r>
                <a:r>
                  <a:rPr lang="zh-CN" altLang="zh-CN" sz="1200" kern="1200" dirty="0">
                    <a:solidFill>
                      <a:schemeClr val="tx1"/>
                    </a:solidFill>
                    <a:effectLst/>
                    <a:latin typeface="+mn-lt"/>
                    <a:ea typeface="+mn-ea"/>
                    <a:cs typeface="+mn-cs"/>
                  </a:rPr>
                  <a:t>检测区域的边长设定为变量</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，分别在</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=240mm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=280mm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d=300mm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=340mm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d=360mm</a:t>
                </a:r>
                <a:r>
                  <a:rPr lang="zh-CN" altLang="zh-CN" sz="1200" kern="1200" dirty="0">
                    <a:solidFill>
                      <a:schemeClr val="tx1"/>
                    </a:solidFill>
                    <a:effectLst/>
                    <a:latin typeface="+mn-lt"/>
                    <a:ea typeface="+mn-ea"/>
                    <a:cs typeface="+mn-cs"/>
                  </a:rPr>
                  <a:t>条件下进行</a:t>
                </a:r>
                <a:r>
                  <a:rPr lang="zh-CN" altLang="zh-CN" sz="1200" kern="1200" dirty="0" smtClean="0">
                    <a:solidFill>
                      <a:schemeClr val="tx1"/>
                    </a:solidFill>
                    <a:effectLst/>
                    <a:latin typeface="+mn-lt"/>
                    <a:ea typeface="+mn-ea"/>
                    <a:cs typeface="+mn-cs"/>
                  </a:rPr>
                  <a:t>分析</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从而利用互相关方法得到了各检测区域下的延迟时间</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与第二章中的数值模拟类似，我们仍采用</a:t>
                </a:r>
                <a:r>
                  <a:rPr lang="en-US" altLang="zh-CN" sz="1200" i="0" kern="1200">
                    <a:solidFill>
                      <a:schemeClr val="tx1"/>
                    </a:solidFill>
                    <a:effectLst/>
                    <a:latin typeface="+mn-lt"/>
                    <a:ea typeface="+mn-ea"/>
                    <a:cs typeface="+mn-cs"/>
                  </a:rPr>
                  <a:t>800mm×800mm×1.293mm</a:t>
                </a:r>
                <a:r>
                  <a:rPr lang="zh-CN" altLang="zh-CN" sz="1200" kern="1200" dirty="0">
                    <a:solidFill>
                      <a:schemeClr val="tx1"/>
                    </a:solidFill>
                    <a:effectLst/>
                    <a:latin typeface="+mn-lt"/>
                    <a:ea typeface="+mn-ea"/>
                    <a:cs typeface="+mn-cs"/>
                  </a:rPr>
                  <a:t>的铝板模型，以板中心作为坐标原点，并于该点布置一压电片，在</a:t>
                </a:r>
                <a:r>
                  <a:rPr lang="en-US" altLang="zh-CN" sz="1200" i="0" kern="1200">
                    <a:solidFill>
                      <a:schemeClr val="tx1"/>
                    </a:solidFill>
                    <a:effectLst/>
                    <a:latin typeface="+mn-lt"/>
                    <a:ea typeface="+mn-ea"/>
                    <a:cs typeface="+mn-cs"/>
                  </a:rPr>
                  <a:t>(90mm,−30mm)</a:t>
                </a:r>
                <a:r>
                  <a:rPr lang="zh-CN" altLang="zh-CN" sz="1200" kern="1200" dirty="0">
                    <a:solidFill>
                      <a:schemeClr val="tx1"/>
                    </a:solidFill>
                    <a:effectLst/>
                    <a:latin typeface="+mn-lt"/>
                    <a:ea typeface="+mn-ea"/>
                    <a:cs typeface="+mn-cs"/>
                  </a:rPr>
                  <a:t>处预制一直径为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的穿孔损伤。与第二章不同的是，本节将</a:t>
                </a:r>
                <a:r>
                  <a:rPr lang="zh-CN" altLang="zh-CN" sz="1200" kern="1200" dirty="0" smtClean="0">
                    <a:solidFill>
                      <a:schemeClr val="tx1"/>
                    </a:solidFill>
                    <a:effectLst/>
                    <a:latin typeface="+mn-lt"/>
                    <a:ea typeface="+mn-ea"/>
                    <a:cs typeface="+mn-cs"/>
                  </a:rPr>
                  <a:t>正方形</a:t>
                </a:r>
                <a:r>
                  <a:rPr lang="zh-CN" altLang="zh-CN" sz="1200" kern="1200" dirty="0">
                    <a:solidFill>
                      <a:schemeClr val="tx1"/>
                    </a:solidFill>
                    <a:effectLst/>
                    <a:latin typeface="+mn-lt"/>
                    <a:ea typeface="+mn-ea"/>
                    <a:cs typeface="+mn-cs"/>
                  </a:rPr>
                  <a:t>检测区域的边长设定为变量</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，分别在</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=240mm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=280mm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d=300mm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=320mm</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=340mm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d=360mm</a:t>
                </a:r>
                <a:r>
                  <a:rPr lang="zh-CN" altLang="zh-CN" sz="1200" kern="1200" dirty="0">
                    <a:solidFill>
                      <a:schemeClr val="tx1"/>
                    </a:solidFill>
                    <a:effectLst/>
                    <a:latin typeface="+mn-lt"/>
                    <a:ea typeface="+mn-ea"/>
                    <a:cs typeface="+mn-cs"/>
                  </a:rPr>
                  <a:t>条件下进行</a:t>
                </a:r>
                <a:r>
                  <a:rPr lang="zh-CN" altLang="zh-CN" sz="1200" kern="1200" dirty="0" smtClean="0">
                    <a:solidFill>
                      <a:schemeClr val="tx1"/>
                    </a:solidFill>
                    <a:effectLst/>
                    <a:latin typeface="+mn-lt"/>
                    <a:ea typeface="+mn-ea"/>
                    <a:cs typeface="+mn-cs"/>
                  </a:rPr>
                  <a:t>分析</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从而利用互相关方法得到了各检测区域下的延迟时间</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18</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采用表中</a:t>
                </a:r>
                <a:r>
                  <a:rPr lang="zh-CN" altLang="zh-CN" sz="1200" kern="1200" dirty="0">
                    <a:solidFill>
                      <a:schemeClr val="tx1"/>
                    </a:solidFill>
                    <a:effectLst/>
                    <a:latin typeface="+mn-lt"/>
                    <a:ea typeface="+mn-ea"/>
                    <a:cs typeface="+mn-cs"/>
                  </a:rPr>
                  <a:t>的延迟时间，并利用</a:t>
                </a:r>
                <a14:m>
                  <m:oMath xmlns:m="http://schemas.openxmlformats.org/officeDocument/2006/math">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𝑆</m:t>
                        </m:r>
                      </m:e>
                      <m:sub>
                        <m:r>
                          <a:rPr lang="en-US" altLang="zh-CN" sz="1200" i="1" kern="1200">
                            <a:solidFill>
                              <a:schemeClr val="tx1"/>
                            </a:solidFill>
                            <a:effectLst/>
                            <a:latin typeface="+mn-lt"/>
                            <a:ea typeface="+mn-ea"/>
                            <a:cs typeface="+mn-cs"/>
                          </a:rPr>
                          <m:t>0</m:t>
                        </m:r>
                      </m:sub>
                    </m:sSub>
                  </m:oMath>
                </a14:m>
                <a:r>
                  <a:rPr lang="zh-CN" altLang="zh-CN" sz="1200" kern="1200" dirty="0">
                    <a:solidFill>
                      <a:schemeClr val="tx1"/>
                    </a:solidFill>
                    <a:effectLst/>
                    <a:latin typeface="+mn-lt"/>
                    <a:ea typeface="+mn-ea"/>
                    <a:cs typeface="+mn-cs"/>
                  </a:rPr>
                  <a:t>波群速度</a:t>
                </a:r>
                <a14:m>
                  <m:oMath xmlns:m="http://schemas.openxmlformats.org/officeDocument/2006/math">
                    <m:r>
                      <a:rPr lang="en-US" altLang="zh-CN" sz="1200" i="1" kern="1200">
                        <a:solidFill>
                          <a:schemeClr val="tx1"/>
                        </a:solidFill>
                        <a:effectLst/>
                        <a:latin typeface="+mn-lt"/>
                        <a:ea typeface="+mn-ea"/>
                        <a:cs typeface="+mn-cs"/>
                      </a:rPr>
                      <m:t>𝑣</m:t>
                    </m:r>
                    <m:r>
                      <a:rPr lang="en-US" altLang="zh-CN" sz="1200" kern="1200">
                        <a:solidFill>
                          <a:schemeClr val="tx1"/>
                        </a:solidFill>
                        <a:effectLst/>
                        <a:latin typeface="+mn-lt"/>
                        <a:ea typeface="+mn-ea"/>
                        <a:cs typeface="+mn-cs"/>
                      </a:rPr>
                      <m:t>=5074</m:t>
                    </m:r>
                    <m:r>
                      <a:rPr lang="en-US" altLang="zh-CN" sz="1200" i="1" kern="1200">
                        <a:solidFill>
                          <a:schemeClr val="tx1"/>
                        </a:solidFill>
                        <a:effectLst/>
                        <a:latin typeface="+mn-lt"/>
                        <a:ea typeface="+mn-ea"/>
                        <a:cs typeface="+mn-cs"/>
                      </a:rPr>
                      <m:t>𝑚</m:t>
                    </m:r>
                    <m:r>
                      <a:rPr lang="en-US" altLang="zh-CN" sz="1200" i="1"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𝑠</m:t>
                    </m:r>
                  </m:oMath>
                </a14:m>
                <a:r>
                  <a:rPr lang="zh-CN" altLang="zh-CN" sz="1200" kern="1200" dirty="0">
                    <a:solidFill>
                      <a:schemeClr val="tx1"/>
                    </a:solidFill>
                    <a:effectLst/>
                    <a:latin typeface="+mn-lt"/>
                    <a:ea typeface="+mn-ea"/>
                    <a:cs typeface="+mn-cs"/>
                  </a:rPr>
                  <a:t>，我们分别得到检测区域边长</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取不同值时的损伤评估区域</a:t>
                </a:r>
                <a:r>
                  <a:rPr lang="zh-CN" altLang="zh-CN" sz="1200" kern="1200" dirty="0" smtClean="0">
                    <a:solidFill>
                      <a:schemeClr val="tx1"/>
                    </a:solidFill>
                    <a:effectLst/>
                    <a:latin typeface="+mn-lt"/>
                    <a:ea typeface="+mn-ea"/>
                    <a:cs typeface="+mn-cs"/>
                  </a:rPr>
                  <a:t>示意图。</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中红色、绿色、蓝色圆形区域分别为真实损伤、单级检测结果、多级检测结果，红色曲线为多级方法所采用的</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01</m:t>
                        </m:r>
                      </m:sub>
                    </m:sSub>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04</m:t>
                        </m:r>
                      </m:sub>
                    </m:sSub>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Δ</m:t>
                    </m:r>
                    <m:sSub>
                      <m:sSubPr>
                        <m:ctrlPr>
                          <a:rPr lang="zh-CN" altLang="zh-CN" sz="1200" i="1" kern="1200">
                            <a:solidFill>
                              <a:schemeClr val="tx1"/>
                            </a:solidFill>
                            <a:effectLst/>
                            <a:latin typeface="+mn-lt"/>
                            <a:ea typeface="+mn-ea"/>
                            <a:cs typeface="+mn-cs"/>
                          </a:rPr>
                        </m:ctrlPr>
                      </m:sSubPr>
                      <m:e>
                        <m:r>
                          <a:rPr lang="en-US" altLang="zh-CN" sz="1200" i="1" kern="1200">
                            <a:solidFill>
                              <a:schemeClr val="tx1"/>
                            </a:solidFill>
                            <a:effectLst/>
                            <a:latin typeface="+mn-lt"/>
                            <a:ea typeface="+mn-ea"/>
                            <a:cs typeface="+mn-cs"/>
                          </a:rPr>
                          <m:t>𝑡</m:t>
                        </m:r>
                      </m:e>
                      <m:sub>
                        <m:r>
                          <a:rPr lang="en-US" altLang="zh-CN" sz="1200" i="1" kern="1200">
                            <a:solidFill>
                              <a:schemeClr val="tx1"/>
                            </a:solidFill>
                            <a:effectLst/>
                            <a:latin typeface="+mn-lt"/>
                            <a:ea typeface="+mn-ea"/>
                            <a:cs typeface="+mn-cs"/>
                          </a:rPr>
                          <m:t>14</m:t>
                        </m:r>
                      </m:sub>
                    </m:sSub>
                  </m:oMath>
                </a14:m>
                <a:r>
                  <a:rPr lang="zh-CN" altLang="zh-CN" sz="1200" kern="1200" dirty="0">
                    <a:solidFill>
                      <a:schemeClr val="tx1"/>
                    </a:solidFill>
                    <a:effectLst/>
                    <a:latin typeface="+mn-lt"/>
                    <a:ea typeface="+mn-ea"/>
                    <a:cs typeface="+mn-cs"/>
                  </a:rPr>
                  <a:t>所对应的定位椭圆。</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采用表中</a:t>
                </a:r>
                <a:r>
                  <a:rPr lang="zh-CN" altLang="zh-CN" sz="1200" kern="1200" dirty="0">
                    <a:solidFill>
                      <a:schemeClr val="tx1"/>
                    </a:solidFill>
                    <a:effectLst/>
                    <a:latin typeface="+mn-lt"/>
                    <a:ea typeface="+mn-ea"/>
                    <a:cs typeface="+mn-cs"/>
                  </a:rPr>
                  <a:t>的延迟时间，并利用</a:t>
                </a:r>
                <a:r>
                  <a:rPr lang="en-US" altLang="zh-CN" sz="1200" i="0" kern="1200">
                    <a:solidFill>
                      <a:schemeClr val="tx1"/>
                    </a:solidFill>
                    <a:effectLst/>
                    <a:latin typeface="+mn-lt"/>
                    <a:ea typeface="+mn-ea"/>
                    <a:cs typeface="+mn-cs"/>
                  </a:rPr>
                  <a:t>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波群速度</a:t>
                </a:r>
                <a:r>
                  <a:rPr lang="en-US" altLang="zh-CN" sz="1200" i="0" kern="1200">
                    <a:solidFill>
                      <a:schemeClr val="tx1"/>
                    </a:solidFill>
                    <a:effectLst/>
                    <a:latin typeface="+mn-lt"/>
                    <a:ea typeface="+mn-ea"/>
                    <a:cs typeface="+mn-cs"/>
                  </a:rPr>
                  <a:t>𝑣=5074𝑚/𝑠</a:t>
                </a:r>
                <a:r>
                  <a:rPr lang="zh-CN" altLang="zh-CN" sz="1200" kern="1200" dirty="0">
                    <a:solidFill>
                      <a:schemeClr val="tx1"/>
                    </a:solidFill>
                    <a:effectLst/>
                    <a:latin typeface="+mn-lt"/>
                    <a:ea typeface="+mn-ea"/>
                    <a:cs typeface="+mn-cs"/>
                  </a:rPr>
                  <a:t>，我们分别得到检测区域边长</a:t>
                </a:r>
                <a:r>
                  <a:rPr lang="en-US" altLang="zh-CN" sz="1200" i="1"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取不同值时的损伤评估区域</a:t>
                </a:r>
                <a:r>
                  <a:rPr lang="zh-CN" altLang="zh-CN" sz="1200" kern="1200" dirty="0" smtClean="0">
                    <a:solidFill>
                      <a:schemeClr val="tx1"/>
                    </a:solidFill>
                    <a:effectLst/>
                    <a:latin typeface="+mn-lt"/>
                    <a:ea typeface="+mn-ea"/>
                    <a:cs typeface="+mn-cs"/>
                  </a:rPr>
                  <a:t>示意图。</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中红色、绿色、蓝色圆形区域分别为真实损伤、单级检测结果、多级检测结果，红色曲线为多级方法所采用的</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01</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04</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Δ𝑡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所对应的定位椭圆。</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23812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20</a:t>
            </a:fld>
            <a:endParaRPr lang="zh-CN" altLang="en-US"/>
          </a:p>
        </p:txBody>
      </p:sp>
    </p:spTree>
    <p:extLst>
      <p:ext uri="{BB962C8B-B14F-4D97-AF65-F5344CB8AC3E}">
        <p14:creationId xmlns:p14="http://schemas.microsoft.com/office/powerpoint/2010/main" val="2057327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我们将各检测区域下的模拟结果一并列示，并得到了单级检测与多级检测</a:t>
            </a:r>
            <a:r>
              <a:rPr lang="zh-CN" altLang="zh-CN" sz="1200" kern="1200" dirty="0" smtClean="0">
                <a:solidFill>
                  <a:schemeClr val="tx1"/>
                </a:solidFill>
                <a:effectLst/>
                <a:latin typeface="+mn-lt"/>
                <a:ea typeface="+mn-ea"/>
                <a:cs typeface="+mn-cs"/>
              </a:rPr>
              <a:t>损伤定位和尺寸评估的误差与检测区域</a:t>
            </a:r>
            <a:r>
              <a:rPr lang="en-US" altLang="zh-CN" sz="1200" i="1" kern="1200" dirty="0" smtClean="0">
                <a:solidFill>
                  <a:schemeClr val="tx1"/>
                </a:solidFill>
                <a:effectLst/>
                <a:latin typeface="+mn-lt"/>
                <a:ea typeface="+mn-ea"/>
                <a:cs typeface="+mn-cs"/>
              </a:rPr>
              <a:t>d</a:t>
            </a:r>
            <a:r>
              <a:rPr lang="zh-CN" altLang="en-US" sz="1200" i="1" kern="1200" dirty="0" smtClean="0">
                <a:solidFill>
                  <a:schemeClr val="tx1"/>
                </a:solidFill>
                <a:effectLst/>
                <a:latin typeface="+mn-lt"/>
                <a:ea typeface="+mn-ea"/>
                <a:cs typeface="+mn-cs"/>
              </a:rPr>
              <a:t>之间</a:t>
            </a:r>
            <a:r>
              <a:rPr lang="zh-CN" altLang="zh-CN" sz="1200" kern="1200" dirty="0" smtClean="0">
                <a:solidFill>
                  <a:schemeClr val="tx1"/>
                </a:solidFill>
                <a:effectLst/>
                <a:latin typeface="+mn-lt"/>
                <a:ea typeface="+mn-ea"/>
                <a:cs typeface="+mn-cs"/>
              </a:rPr>
              <a:t>的关系</a:t>
            </a:r>
            <a:r>
              <a:rPr lang="zh-CN" altLang="en-US" sz="1200" kern="1200" dirty="0" smtClean="0">
                <a:solidFill>
                  <a:schemeClr val="tx1"/>
                </a:solidFill>
                <a:effectLst/>
                <a:latin typeface="+mn-lt"/>
                <a:ea typeface="+mn-ea"/>
                <a:cs typeface="+mn-cs"/>
              </a:rPr>
              <a:t>曲线。</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从图中可以看出，在</a:t>
            </a:r>
            <a:r>
              <a:rPr lang="en-US" altLang="zh-CN" sz="1200" i="1"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取不同值时，多级检测方法对损伤定位、损伤尺寸评估的精度影响不同。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）对于不同边长的检测区域，多级检测方法对损伤定位、损伤尺寸评估的精度影响不同。对于较小的检测区域，采用多级方法精度提升效果明显；而对于较大的检测区域，该方法与单极检测方法均具备较高精度。</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采用单级检测方法的检测精度与测试区域大小有关，测试区域越大精度越高。然而，在实际测试中，由于导波信号在传播过程中的衰减，导致大区域测试的信噪比降低，因此，测试区域的大小往往是有限的；同时，由于信号做差时会引入一定误差，往往需要保证在检测区域内仅包含单个损伤，这也使得检测区域不宜过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21</a:t>
            </a:fld>
            <a:endParaRPr lang="zh-CN" altLang="en-US"/>
          </a:p>
        </p:txBody>
      </p:sp>
    </p:spTree>
    <p:extLst>
      <p:ext uri="{BB962C8B-B14F-4D97-AF65-F5344CB8AC3E}">
        <p14:creationId xmlns:p14="http://schemas.microsoft.com/office/powerpoint/2010/main" val="499472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为了进一步分析多级检测方法的精度，本节针对二维板状结构中含不同尺寸的穿孔损伤进行探讨，并对单级检测与多级检测结果进行对比分析。</a:t>
                </a:r>
              </a:p>
              <a:p>
                <a:r>
                  <a:rPr lang="zh-CN" altLang="zh-CN" sz="1200" kern="1200" dirty="0" smtClean="0">
                    <a:solidFill>
                      <a:schemeClr val="tx1"/>
                    </a:solidFill>
                    <a:effectLst/>
                    <a:latin typeface="+mn-lt"/>
                    <a:ea typeface="+mn-ea"/>
                    <a:cs typeface="+mn-cs"/>
                  </a:rPr>
                  <a:t>采用第二章中的铝板，材料参数、单元尺寸等不变。固定检测边长</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=260mm</a:t>
                </a:r>
                <a:r>
                  <a:rPr lang="zh-CN" altLang="zh-CN" sz="1200" kern="1200" dirty="0">
                    <a:solidFill>
                      <a:schemeClr val="tx1"/>
                    </a:solidFill>
                    <a:effectLst/>
                    <a:latin typeface="+mn-lt"/>
                    <a:ea typeface="+mn-ea"/>
                    <a:cs typeface="+mn-cs"/>
                  </a:rPr>
                  <a:t>，并于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±130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,±130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位置及</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共布置</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枚压电片作为测点。仍于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90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m:t>
                        </m:r>
                        <m:r>
                          <a:rPr lang="en-US" altLang="zh-CN" sz="1200" kern="1200">
                            <a:solidFill>
                              <a:schemeClr val="tx1"/>
                            </a:solidFill>
                            <a:effectLst/>
                            <a:latin typeface="+mn-lt"/>
                            <a:ea typeface="+mn-ea"/>
                            <a:cs typeface="+mn-cs"/>
                          </a:rPr>
                          <m:t>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处布置穿孔损伤，但将损伤直径</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作为变量，分别取</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=10.5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=14</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=17.5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进行模拟</a:t>
                </a:r>
                <a:endParaRPr lang="zh-CN" altLang="en-US" dirty="0"/>
              </a:p>
            </p:txBody>
          </p:sp>
        </mc:Choice>
        <mc:Fallback>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为了进一步分析多级检测方法的精度，本节针对二维板状结构中含不同尺寸的穿孔损伤进行探讨，并对单级检测与多级检测结果进行对比分析。</a:t>
                </a:r>
              </a:p>
              <a:p>
                <a:r>
                  <a:rPr lang="zh-CN" altLang="zh-CN" sz="1200" kern="1200" dirty="0" smtClean="0">
                    <a:solidFill>
                      <a:schemeClr val="tx1"/>
                    </a:solidFill>
                    <a:effectLst/>
                    <a:latin typeface="+mn-lt"/>
                    <a:ea typeface="+mn-ea"/>
                    <a:cs typeface="+mn-cs"/>
                  </a:rPr>
                  <a:t>采用第二章中的铝板，材料参数、单元尺寸等不变。固定检测边长</a:t>
                </a:r>
                <a:r>
                  <a:rPr lang="en-US" altLang="zh-CN" sz="1200" i="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=260mm</a:t>
                </a:r>
                <a:r>
                  <a:rPr lang="zh-CN" altLang="zh-CN" sz="1200" kern="1200" dirty="0">
                    <a:solidFill>
                      <a:schemeClr val="tx1"/>
                    </a:solidFill>
                    <a:effectLst/>
                    <a:latin typeface="+mn-lt"/>
                    <a:ea typeface="+mn-ea"/>
                    <a:cs typeface="+mn-cs"/>
                  </a:rPr>
                  <a:t>，并于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±130mm,±130mm)</a:t>
                </a:r>
                <a:r>
                  <a:rPr lang="zh-CN" altLang="zh-CN" sz="1200" kern="1200" dirty="0">
                    <a:solidFill>
                      <a:schemeClr val="tx1"/>
                    </a:solidFill>
                    <a:effectLst/>
                    <a:latin typeface="+mn-lt"/>
                    <a:ea typeface="+mn-ea"/>
                    <a:cs typeface="+mn-cs"/>
                  </a:rPr>
                  <a:t>位置及</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0mm,0mm)</a:t>
                </a:r>
                <a:r>
                  <a:rPr lang="zh-CN" altLang="zh-CN" sz="1200" kern="1200" dirty="0">
                    <a:solidFill>
                      <a:schemeClr val="tx1"/>
                    </a:solidFill>
                    <a:effectLst/>
                    <a:latin typeface="+mn-lt"/>
                    <a:ea typeface="+mn-ea"/>
                    <a:cs typeface="+mn-cs"/>
                  </a:rPr>
                  <a:t>共布置</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枚压电片作为测点。仍于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90mm,−30mm)</a:t>
                </a:r>
                <a:r>
                  <a:rPr lang="zh-CN" altLang="zh-CN" sz="1200" kern="1200" dirty="0">
                    <a:solidFill>
                      <a:schemeClr val="tx1"/>
                    </a:solidFill>
                    <a:effectLst/>
                    <a:latin typeface="+mn-lt"/>
                    <a:ea typeface="+mn-ea"/>
                    <a:cs typeface="+mn-cs"/>
                  </a:rPr>
                  <a:t>处布置穿孔损伤，但将损伤直径</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作为变量，分别取</a:t>
                </a:r>
                <a:r>
                  <a:rPr lang="en-US" altLang="zh-CN" sz="1200" i="0" kern="1200">
                    <a:solidFill>
                      <a:schemeClr val="tx1"/>
                    </a:solidFill>
                    <a:effectLst/>
                    <a:latin typeface="+mn-lt"/>
                    <a:ea typeface="+mn-ea"/>
                    <a:cs typeface="+mn-cs"/>
                  </a:rPr>
                  <a:t>Φ=10.5mm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Φ=14mm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Φ=17.5mm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进行模拟</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22</a:t>
            </a:fld>
            <a:endParaRPr lang="zh-CN" altLang="en-US"/>
          </a:p>
        </p:txBody>
      </p:sp>
    </p:spTree>
    <p:extLst>
      <p:ext uri="{BB962C8B-B14F-4D97-AF65-F5344CB8AC3E}">
        <p14:creationId xmlns:p14="http://schemas.microsoft.com/office/powerpoint/2010/main" val="3326851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采用前文损伤评估方法及群速度，并代入表</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中的各延迟时间，可以得到损伤直径</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为不同值时损伤附近的示意图（见图</a:t>
                </a:r>
                <a:r>
                  <a:rPr lang="en-US" altLang="zh-CN" sz="1200" kern="1200" dirty="0">
                    <a:solidFill>
                      <a:schemeClr val="tx1"/>
                    </a:solidFill>
                    <a:effectLst/>
                    <a:latin typeface="+mn-lt"/>
                    <a:ea typeface="+mn-ea"/>
                    <a:cs typeface="+mn-cs"/>
                  </a:rPr>
                  <a:t>3.2.2</a:t>
                </a:r>
                <a:r>
                  <a:rPr lang="zh-CN" altLang="zh-CN" sz="1200" kern="1200" dirty="0">
                    <a:solidFill>
                      <a:schemeClr val="tx1"/>
                    </a:solidFill>
                    <a:effectLst/>
                    <a:latin typeface="+mn-lt"/>
                    <a:ea typeface="+mn-ea"/>
                    <a:cs typeface="+mn-cs"/>
                  </a:rPr>
                  <a:t>）。图中红色、绿色、蓝色圆形区域仍分别对应真实损伤、单级检测结果、多级检测结果，红色曲线为多级方法所采用的定位椭圆的一部分。从图中可直观看出，在各个情况下，多级检测得到的损伤尺寸均比单级检测结果更接近真实损伤。</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采用前文损伤评估方法及群速度，并代入表</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中的各延迟时间，可以得到损伤直径</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为不同值时损伤附近的示意图（见图</a:t>
                </a:r>
                <a:r>
                  <a:rPr lang="en-US" altLang="zh-CN" sz="1200" kern="1200" dirty="0">
                    <a:solidFill>
                      <a:schemeClr val="tx1"/>
                    </a:solidFill>
                    <a:effectLst/>
                    <a:latin typeface="+mn-lt"/>
                    <a:ea typeface="+mn-ea"/>
                    <a:cs typeface="+mn-cs"/>
                  </a:rPr>
                  <a:t>3.2.2</a:t>
                </a:r>
                <a:r>
                  <a:rPr lang="zh-CN" altLang="zh-CN" sz="1200" kern="1200" dirty="0">
                    <a:solidFill>
                      <a:schemeClr val="tx1"/>
                    </a:solidFill>
                    <a:effectLst/>
                    <a:latin typeface="+mn-lt"/>
                    <a:ea typeface="+mn-ea"/>
                    <a:cs typeface="+mn-cs"/>
                  </a:rPr>
                  <a:t>）。图中红色、绿色、蓝色圆形区域仍分别对应真实损伤、单级检测结果、多级检测结果，红色曲线为多级方法所采用的定位椭圆的一部分。从图中可直观看出，在各个情况下，多级检测得到的损伤尺寸均比单级检测结果更接近真实损伤。</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23</a:t>
            </a:fld>
            <a:endParaRPr lang="zh-CN" altLang="en-US"/>
          </a:p>
        </p:txBody>
      </p:sp>
    </p:spTree>
    <p:extLst>
      <p:ext uri="{BB962C8B-B14F-4D97-AF65-F5344CB8AC3E}">
        <p14:creationId xmlns:p14="http://schemas.microsoft.com/office/powerpoint/2010/main" val="1219101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当穿孔损伤直径</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=7</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时，单级检测方法的定位误差分别为</a:t>
                </a:r>
                <a:r>
                  <a:rPr lang="en-US" altLang="zh-CN" sz="1200" kern="1200" dirty="0">
                    <a:solidFill>
                      <a:schemeClr val="tx1"/>
                    </a:solidFill>
                    <a:effectLst/>
                    <a:latin typeface="+mn-lt"/>
                    <a:ea typeface="+mn-ea"/>
                    <a:cs typeface="+mn-cs"/>
                  </a:rPr>
                  <a:t>15.89%</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6.35%</a:t>
                </a:r>
                <a:r>
                  <a:rPr lang="zh-CN" altLang="zh-CN" sz="1200" kern="1200" dirty="0">
                    <a:solidFill>
                      <a:schemeClr val="tx1"/>
                    </a:solidFill>
                    <a:effectLst/>
                    <a:latin typeface="+mn-lt"/>
                    <a:ea typeface="+mn-ea"/>
                    <a:cs typeface="+mn-cs"/>
                  </a:rPr>
                  <a:t>，定位精度较差，说明该方法对于穿孔损伤尺度的适用范围较小，定位稳定性较差；而多级检测定位误差则稳定在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以下，定位稳定性好且精度较高。</a:t>
                </a:r>
              </a:p>
              <a:p>
                <a:r>
                  <a:rPr lang="zh-CN" altLang="zh-CN" sz="1200" kern="1200" dirty="0">
                    <a:solidFill>
                      <a:schemeClr val="tx1"/>
                    </a:solidFill>
                    <a:effectLst/>
                    <a:latin typeface="+mn-lt"/>
                    <a:ea typeface="+mn-ea"/>
                    <a:cs typeface="+mn-cs"/>
                  </a:rPr>
                  <a:t>对于损伤尺度的识别，</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取不同值时单级检测误差均在</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以上，可见该方法难以对穿孔损伤的尺寸进行较为精确的评估；相反地，对于</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=7</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=10.5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=14</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=17.5</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a:t>
                </a:r>
                <a14:m>
                  <m:oMath xmlns:m="http://schemas.openxmlformats.org/officeDocument/2006/math">
                    <m:r>
                      <m:rPr>
                        <m:sty m:val="p"/>
                      </m:rPr>
                      <a:rPr lang="en-US" altLang="zh-CN" sz="1200" kern="1200">
                        <a:solidFill>
                          <a:schemeClr val="tx1"/>
                        </a:solidFill>
                        <a:effectLst/>
                        <a:latin typeface="+mn-lt"/>
                        <a:ea typeface="+mn-ea"/>
                        <a:cs typeface="+mn-cs"/>
                      </a:rPr>
                      <m:t>Φ</m:t>
                    </m:r>
                    <m:r>
                      <a:rPr lang="en-US" altLang="zh-CN" sz="1200" kern="1200">
                        <a:solidFill>
                          <a:schemeClr val="tx1"/>
                        </a:solidFill>
                        <a:effectLst/>
                        <a:latin typeface="+mn-lt"/>
                        <a:ea typeface="+mn-ea"/>
                        <a:cs typeface="+mn-cs"/>
                      </a:rPr>
                      <m:t>=21</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五种情况，多级方法下损伤尺度评估误差分别为</a:t>
                </a:r>
                <a:r>
                  <a:rPr lang="en-US" altLang="zh-CN" sz="1200" kern="1200" dirty="0">
                    <a:solidFill>
                      <a:schemeClr val="tx1"/>
                    </a:solidFill>
                    <a:effectLst/>
                    <a:latin typeface="+mn-lt"/>
                    <a:ea typeface="+mn-ea"/>
                    <a:cs typeface="+mn-cs"/>
                  </a:rPr>
                  <a:t>15.23%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15.25%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8.05%</a:t>
                </a:r>
                <a:r>
                  <a:rPr lang="zh-CN" altLang="zh-CN" sz="1200" kern="1200" dirty="0">
                    <a:solidFill>
                      <a:schemeClr val="tx1"/>
                    </a:solidFill>
                    <a:effectLst/>
                    <a:latin typeface="+mn-lt"/>
                    <a:ea typeface="+mn-ea"/>
                    <a:cs typeface="+mn-cs"/>
                  </a:rPr>
                  <a:t>，误差均在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以下，说明在</a:t>
                </a:r>
                <a14:m>
                  <m:oMath xmlns:m="http://schemas.openxmlformats.org/officeDocument/2006/math">
                    <m:r>
                      <m:rPr>
                        <m:sty m:val="p"/>
                      </m:rPr>
                      <a:rPr lang="en-US" altLang="zh-CN" sz="1200" kern="1200">
                        <a:solidFill>
                          <a:schemeClr val="tx1"/>
                        </a:solidFill>
                        <a:effectLst/>
                        <a:latin typeface="+mn-lt"/>
                        <a:ea typeface="+mn-ea"/>
                        <a:cs typeface="+mn-cs"/>
                      </a:rPr>
                      <m:t>Φ</m:t>
                    </m:r>
                  </m:oMath>
                </a14:m>
                <a:r>
                  <a:rPr lang="zh-CN" altLang="zh-CN" sz="1200" kern="1200" dirty="0">
                    <a:solidFill>
                      <a:schemeClr val="tx1"/>
                    </a:solidFill>
                    <a:effectLst/>
                    <a:latin typeface="+mn-lt"/>
                    <a:ea typeface="+mn-ea"/>
                    <a:cs typeface="+mn-cs"/>
                  </a:rPr>
                  <a:t>取不同值时该方法均能对损伤尺寸进行较为准确的评估，该方法的适用性得到验证。然而，损伤尺寸的大小对检测精度的影响不明确</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当穿孔损伤直径</a:t>
                </a:r>
                <a:r>
                  <a:rPr lang="en-US" altLang="zh-CN" sz="1200" i="0" kern="1200">
                    <a:solidFill>
                      <a:schemeClr val="tx1"/>
                    </a:solidFill>
                    <a:effectLst/>
                    <a:latin typeface="+mn-lt"/>
                    <a:ea typeface="+mn-ea"/>
                    <a:cs typeface="+mn-cs"/>
                  </a:rPr>
                  <a:t>Φ=7mm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时，单级检测方法的定位误差分别为</a:t>
                </a:r>
                <a:r>
                  <a:rPr lang="en-US" altLang="zh-CN" sz="1200" kern="1200" dirty="0">
                    <a:solidFill>
                      <a:schemeClr val="tx1"/>
                    </a:solidFill>
                    <a:effectLst/>
                    <a:latin typeface="+mn-lt"/>
                    <a:ea typeface="+mn-ea"/>
                    <a:cs typeface="+mn-cs"/>
                  </a:rPr>
                  <a:t>15.89%</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6.35%</a:t>
                </a:r>
                <a:r>
                  <a:rPr lang="zh-CN" altLang="zh-CN" sz="1200" kern="1200" dirty="0">
                    <a:solidFill>
                      <a:schemeClr val="tx1"/>
                    </a:solidFill>
                    <a:effectLst/>
                    <a:latin typeface="+mn-lt"/>
                    <a:ea typeface="+mn-ea"/>
                    <a:cs typeface="+mn-cs"/>
                  </a:rPr>
                  <a:t>，定位精度较差，说明该方法对于穿孔损伤尺度的适用范围较小，定位稳定性较差；而多级检测定位误差则稳定在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以下，定位稳定性好且精度较高。</a:t>
                </a:r>
              </a:p>
              <a:p>
                <a:r>
                  <a:rPr lang="zh-CN" altLang="zh-CN" sz="1200" kern="1200" dirty="0">
                    <a:solidFill>
                      <a:schemeClr val="tx1"/>
                    </a:solidFill>
                    <a:effectLst/>
                    <a:latin typeface="+mn-lt"/>
                    <a:ea typeface="+mn-ea"/>
                    <a:cs typeface="+mn-cs"/>
                  </a:rPr>
                  <a:t>对于损伤尺度的识别，</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取不同值时单级检测误差均在</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以上，可见该方法难以对穿孔损伤的尺寸进行较为精确的评估；相反地，对于</a:t>
                </a:r>
                <a:r>
                  <a:rPr lang="en-US" altLang="zh-CN" sz="1200" i="0" kern="1200">
                    <a:solidFill>
                      <a:schemeClr val="tx1"/>
                    </a:solidFill>
                    <a:effectLst/>
                    <a:latin typeface="+mn-lt"/>
                    <a:ea typeface="+mn-ea"/>
                    <a:cs typeface="+mn-cs"/>
                  </a:rPr>
                  <a:t>Φ=7mm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Φ=10.5mm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Φ=14mm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Φ=17.5mm</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Φ=21mm</a:t>
                </a:r>
                <a:r>
                  <a:rPr lang="zh-CN" altLang="zh-CN" sz="1200" kern="1200" dirty="0">
                    <a:solidFill>
                      <a:schemeClr val="tx1"/>
                    </a:solidFill>
                    <a:effectLst/>
                    <a:latin typeface="+mn-lt"/>
                    <a:ea typeface="+mn-ea"/>
                    <a:cs typeface="+mn-cs"/>
                  </a:rPr>
                  <a:t>五种情况，多级方法下损伤尺度评估误差分别为</a:t>
                </a:r>
                <a:r>
                  <a:rPr lang="en-US" altLang="zh-CN" sz="1200" kern="1200" dirty="0">
                    <a:solidFill>
                      <a:schemeClr val="tx1"/>
                    </a:solidFill>
                    <a:effectLst/>
                    <a:latin typeface="+mn-lt"/>
                    <a:ea typeface="+mn-ea"/>
                    <a:cs typeface="+mn-cs"/>
                  </a:rPr>
                  <a:t>15.23%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15.25%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15.17%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8.05%</a:t>
                </a:r>
                <a:r>
                  <a:rPr lang="zh-CN" altLang="zh-CN" sz="1200" kern="1200" dirty="0">
                    <a:solidFill>
                      <a:schemeClr val="tx1"/>
                    </a:solidFill>
                    <a:effectLst/>
                    <a:latin typeface="+mn-lt"/>
                    <a:ea typeface="+mn-ea"/>
                    <a:cs typeface="+mn-cs"/>
                  </a:rPr>
                  <a:t>，误差均在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以下，说明在</a:t>
                </a:r>
                <a:r>
                  <a:rPr lang="en-US" altLang="zh-CN" sz="1200" i="0" kern="1200">
                    <a:solidFill>
                      <a:schemeClr val="tx1"/>
                    </a:solidFill>
                    <a:effectLst/>
                    <a:latin typeface="+mn-lt"/>
                    <a:ea typeface="+mn-ea"/>
                    <a:cs typeface="+mn-cs"/>
                  </a:rPr>
                  <a:t>Φ</a:t>
                </a:r>
                <a:r>
                  <a:rPr lang="zh-CN" altLang="zh-CN" sz="1200" kern="1200" dirty="0">
                    <a:solidFill>
                      <a:schemeClr val="tx1"/>
                    </a:solidFill>
                    <a:effectLst/>
                    <a:latin typeface="+mn-lt"/>
                    <a:ea typeface="+mn-ea"/>
                    <a:cs typeface="+mn-cs"/>
                  </a:rPr>
                  <a:t>取不同值时该方法均能对损伤尺寸进行较为准确的评估，该方法的适用性得到验证。然而，损伤尺寸的大小对检测精度的影响不明确</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24</a:t>
            </a:fld>
            <a:endParaRPr lang="zh-CN" altLang="en-US"/>
          </a:p>
        </p:txBody>
      </p:sp>
    </p:spTree>
    <p:extLst>
      <p:ext uri="{BB962C8B-B14F-4D97-AF65-F5344CB8AC3E}">
        <p14:creationId xmlns:p14="http://schemas.microsoft.com/office/powerpoint/2010/main" val="1205577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25</a:t>
            </a:fld>
            <a:endParaRPr lang="zh-CN" altLang="en-US" smtClean="0">
              <a:solidFill>
                <a:prstClr val="black"/>
              </a:solidFill>
            </a:endParaRPr>
          </a:p>
        </p:txBody>
      </p:sp>
    </p:spTree>
    <p:extLst>
      <p:ext uri="{BB962C8B-B14F-4D97-AF65-F5344CB8AC3E}">
        <p14:creationId xmlns:p14="http://schemas.microsoft.com/office/powerpoint/2010/main" val="44324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为与数值模拟保持一致，实验中仍采用</a:t>
                </a:r>
                <a14:m>
                  <m:oMath xmlns:m="http://schemas.openxmlformats.org/officeDocument/2006/math">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×800</m:t>
                    </m:r>
                    <m:r>
                      <m:rPr>
                        <m:sty m:val="p"/>
                      </m:rPr>
                      <a:rPr lang="en-US" altLang="zh-CN" sz="1200" kern="1200">
                        <a:solidFill>
                          <a:schemeClr val="tx1"/>
                        </a:solidFill>
                        <a:effectLst/>
                        <a:latin typeface="+mn-lt"/>
                        <a:ea typeface="+mn-ea"/>
                        <a:cs typeface="+mn-cs"/>
                      </a:rPr>
                      <m:t>mm</m:t>
                    </m:r>
                  </m:oMath>
                </a14:m>
                <a:r>
                  <a:rPr lang="zh-CN" altLang="zh-CN" sz="1200" kern="1200" dirty="0">
                    <a:solidFill>
                      <a:schemeClr val="tx1"/>
                    </a:solidFill>
                    <a:effectLst/>
                    <a:latin typeface="+mn-lt"/>
                    <a:ea typeface="+mn-ea"/>
                    <a:cs typeface="+mn-cs"/>
                  </a:rPr>
                  <a:t>的铝板，板厚为</a:t>
                </a:r>
                <a:r>
                  <a:rPr lang="en-US" altLang="zh-CN" sz="1200" kern="1200" dirty="0">
                    <a:solidFill>
                      <a:schemeClr val="tx1"/>
                    </a:solidFill>
                    <a:effectLst/>
                    <a:latin typeface="+mn-lt"/>
                    <a:ea typeface="+mn-ea"/>
                    <a:cs typeface="+mn-cs"/>
                  </a:rPr>
                  <a:t>1.293mm</a:t>
                </a:r>
                <a:r>
                  <a:rPr lang="zh-CN" altLang="zh-CN" sz="1200" kern="1200" dirty="0">
                    <a:solidFill>
                      <a:schemeClr val="tx1"/>
                    </a:solidFill>
                    <a:effectLst/>
                    <a:latin typeface="+mn-lt"/>
                    <a:ea typeface="+mn-ea"/>
                    <a:cs typeface="+mn-cs"/>
                  </a:rPr>
                  <a:t>，我们首先对完好铝板进行测试。同样以板中心作为坐标原点，于</a:t>
                </a:r>
                <a14:m>
                  <m:oMath xmlns:m="http://schemas.openxmlformats.org/officeDocument/2006/math">
                    <m:d>
                      <m:dPr>
                        <m:ctrlPr>
                          <a:rPr lang="zh-CN" altLang="zh-CN" sz="1200" i="1" kern="1200">
                            <a:solidFill>
                              <a:schemeClr val="tx1"/>
                            </a:solidFill>
                            <a:effectLst/>
                            <a:latin typeface="+mn-lt"/>
                            <a:ea typeface="+mn-ea"/>
                            <a:cs typeface="+mn-cs"/>
                          </a:rPr>
                        </m:ctrlPr>
                      </m:dPr>
                      <m:e>
                        <m:r>
                          <a:rPr lang="en-US" altLang="zh-CN" sz="1200" kern="1200">
                            <a:solidFill>
                              <a:schemeClr val="tx1"/>
                            </a:solidFill>
                            <a:effectLst/>
                            <a:latin typeface="+mn-lt"/>
                            <a:ea typeface="+mn-ea"/>
                            <a:cs typeface="+mn-cs"/>
                          </a:rPr>
                          <m:t>90</m:t>
                        </m:r>
                        <m:r>
                          <m:rPr>
                            <m:sty m:val="p"/>
                          </m:rPr>
                          <a:rPr lang="en-US" altLang="zh-CN" sz="1200" kern="1200">
                            <a:solidFill>
                              <a:schemeClr val="tx1"/>
                            </a:solidFill>
                            <a:effectLst/>
                            <a:latin typeface="+mn-lt"/>
                            <a:ea typeface="+mn-ea"/>
                            <a:cs typeface="+mn-cs"/>
                          </a:rPr>
                          <m:t>mm</m:t>
                        </m:r>
                        <m:r>
                          <a:rPr lang="en-US" altLang="zh-CN" sz="1200" kern="1200">
                            <a:solidFill>
                              <a:schemeClr val="tx1"/>
                            </a:solidFill>
                            <a:effectLst/>
                            <a:latin typeface="+mn-lt"/>
                            <a:ea typeface="+mn-ea"/>
                            <a:cs typeface="+mn-cs"/>
                          </a:rPr>
                          <m:t>,</m:t>
                        </m:r>
                        <m:r>
                          <a:rPr lang="en-US" altLang="zh-CN" sz="1200" i="1" kern="1200">
                            <a:solidFill>
                              <a:schemeClr val="tx1"/>
                            </a:solidFill>
                            <a:effectLst/>
                            <a:latin typeface="+mn-lt"/>
                            <a:ea typeface="+mn-ea"/>
                            <a:cs typeface="+mn-cs"/>
                          </a:rPr>
                          <m:t>−</m:t>
                        </m:r>
                        <m:r>
                          <a:rPr lang="en-US" altLang="zh-CN" sz="1200" kern="1200">
                            <a:solidFill>
                              <a:schemeClr val="tx1"/>
                            </a:solidFill>
                            <a:effectLst/>
                            <a:latin typeface="+mn-lt"/>
                            <a:ea typeface="+mn-ea"/>
                            <a:cs typeface="+mn-cs"/>
                          </a:rPr>
                          <m:t>30</m:t>
                        </m:r>
                        <m:r>
                          <m:rPr>
                            <m:sty m:val="p"/>
                          </m:rPr>
                          <a:rPr lang="en-US" altLang="zh-CN" sz="1200" kern="1200">
                            <a:solidFill>
                              <a:schemeClr val="tx1"/>
                            </a:solidFill>
                            <a:effectLst/>
                            <a:latin typeface="+mn-lt"/>
                            <a:ea typeface="+mn-ea"/>
                            <a:cs typeface="+mn-cs"/>
                          </a:rPr>
                          <m:t>mm</m:t>
                        </m:r>
                      </m:e>
                    </m:d>
                  </m:oMath>
                </a14:m>
                <a:r>
                  <a:rPr lang="zh-CN" altLang="zh-CN" sz="1200" kern="1200" dirty="0">
                    <a:solidFill>
                      <a:schemeClr val="tx1"/>
                    </a:solidFill>
                    <a:effectLst/>
                    <a:latin typeface="+mn-lt"/>
                    <a:ea typeface="+mn-ea"/>
                    <a:cs typeface="+mn-cs"/>
                  </a:rPr>
                  <a:t>处布置一直径为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的穿孔损伤，进行含孔铝板检测</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实验采用单面布片的方式，在铝板上表面布置</a:t>
                </a:r>
                <a:r>
                  <a:rPr lang="en-US" altLang="zh-CN" sz="1200" kern="12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枚直径</a:t>
                </a:r>
                <a:r>
                  <a:rPr lang="en-US" altLang="zh-CN" sz="1200" kern="1200" dirty="0" smtClean="0">
                    <a:solidFill>
                      <a:schemeClr val="tx1"/>
                    </a:solidFill>
                    <a:effectLst/>
                    <a:latin typeface="+mn-lt"/>
                    <a:ea typeface="+mn-ea"/>
                    <a:cs typeface="+mn-cs"/>
                  </a:rPr>
                  <a:t>5.4mm</a:t>
                </a:r>
                <a:r>
                  <a:rPr lang="zh-CN" altLang="zh-CN" sz="1200" kern="1200" dirty="0" smtClean="0">
                    <a:solidFill>
                      <a:schemeClr val="tx1"/>
                    </a:solidFill>
                    <a:effectLst/>
                    <a:latin typeface="+mn-lt"/>
                    <a:ea typeface="+mn-ea"/>
                    <a:cs typeface="+mn-cs"/>
                  </a:rPr>
                  <a:t>、厚度</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的压电片（</a:t>
                </a:r>
                <a:r>
                  <a:rPr lang="en-US" altLang="zh-CN" sz="1200" kern="1200" dirty="0" smtClean="0">
                    <a:solidFill>
                      <a:schemeClr val="tx1"/>
                    </a:solidFill>
                    <a:effectLst/>
                    <a:latin typeface="+mn-lt"/>
                    <a:ea typeface="+mn-ea"/>
                    <a:cs typeface="+mn-cs"/>
                  </a:rPr>
                  <a:t>PZT0~PZT8</a:t>
                </a:r>
                <a:r>
                  <a:rPr lang="zh-CN" altLang="zh-CN" sz="1200" kern="1200" dirty="0" smtClean="0">
                    <a:solidFill>
                      <a:schemeClr val="tx1"/>
                    </a:solidFill>
                    <a:effectLst/>
                    <a:latin typeface="+mn-lt"/>
                    <a:ea typeface="+mn-ea"/>
                    <a:cs typeface="+mn-cs"/>
                  </a:rPr>
                  <a:t>），其材料为</a:t>
                </a:r>
                <a:r>
                  <a:rPr lang="en-US" altLang="zh-CN" sz="1200" kern="1200" dirty="0" smtClean="0">
                    <a:solidFill>
                      <a:schemeClr val="tx1"/>
                    </a:solidFill>
                    <a:effectLst/>
                    <a:latin typeface="+mn-lt"/>
                    <a:ea typeface="+mn-ea"/>
                    <a:cs typeface="+mn-cs"/>
                  </a:rPr>
                  <a:t>PSN-33</a:t>
                </a:r>
                <a:r>
                  <a:rPr lang="zh-CN" altLang="zh-CN" sz="1200" kern="1200" dirty="0" smtClean="0">
                    <a:solidFill>
                      <a:schemeClr val="tx1"/>
                    </a:solidFill>
                    <a:effectLst/>
                    <a:latin typeface="+mn-lt"/>
                    <a:ea typeface="+mn-ea"/>
                    <a:cs typeface="+mn-cs"/>
                  </a:rPr>
                  <a:t>，谐振频率</a:t>
                </a:r>
                <a:r>
                  <a:rPr lang="en-US" altLang="zh-CN" sz="1200" kern="1200" dirty="0" smtClean="0">
                    <a:solidFill>
                      <a:schemeClr val="tx1"/>
                    </a:solidFill>
                    <a:effectLst/>
                    <a:latin typeface="+mn-lt"/>
                    <a:ea typeface="+mn-ea"/>
                    <a:cs typeface="+mn-cs"/>
                  </a:rPr>
                  <a:t>383kHz</a:t>
                </a:r>
                <a:r>
                  <a:rPr lang="zh-CN" altLang="zh-CN" sz="1200" kern="1200" dirty="0" smtClean="0">
                    <a:solidFill>
                      <a:schemeClr val="tx1"/>
                    </a:solidFill>
                    <a:effectLst/>
                    <a:latin typeface="+mn-lt"/>
                    <a:ea typeface="+mn-ea"/>
                    <a:cs typeface="+mn-cs"/>
                  </a:rPr>
                  <a:t>，布片方案与实验装置如图</a:t>
                </a:r>
                <a:r>
                  <a:rPr lang="en-US" altLang="zh-CN" sz="1200" kern="1200" dirty="0" smtClean="0">
                    <a:solidFill>
                      <a:schemeClr val="tx1"/>
                    </a:solidFill>
                    <a:effectLst/>
                    <a:latin typeface="+mn-lt"/>
                    <a:ea typeface="+mn-ea"/>
                    <a:cs typeface="+mn-cs"/>
                  </a:rPr>
                  <a:t>4.1.1</a:t>
                </a:r>
                <a:r>
                  <a:rPr lang="zh-CN" altLang="zh-CN" sz="1200" kern="1200" dirty="0" smtClean="0">
                    <a:solidFill>
                      <a:schemeClr val="tx1"/>
                    </a:solidFill>
                    <a:effectLst/>
                    <a:latin typeface="+mn-lt"/>
                    <a:ea typeface="+mn-ea"/>
                    <a:cs typeface="+mn-cs"/>
                  </a:rPr>
                  <a:t>所示。其中</a:t>
                </a:r>
                <a:r>
                  <a:rPr lang="en-US" altLang="zh-CN" sz="1200" kern="1200" dirty="0" smtClean="0">
                    <a:solidFill>
                      <a:schemeClr val="tx1"/>
                    </a:solidFill>
                    <a:effectLst/>
                    <a:latin typeface="+mn-lt"/>
                    <a:ea typeface="+mn-ea"/>
                    <a:cs typeface="+mn-cs"/>
                  </a:rPr>
                  <a:t>DG1022</a:t>
                </a:r>
                <a:r>
                  <a:rPr lang="zh-CN" altLang="zh-CN" sz="1200" kern="1200" dirty="0" smtClean="0">
                    <a:solidFill>
                      <a:schemeClr val="tx1"/>
                    </a:solidFill>
                    <a:effectLst/>
                    <a:latin typeface="+mn-lt"/>
                    <a:ea typeface="+mn-ea"/>
                    <a:cs typeface="+mn-cs"/>
                  </a:rPr>
                  <a:t>为信号发生器，作为信号源向充当激励点的压电片施加径向振动激励；</a:t>
                </a:r>
                <a:r>
                  <a:rPr lang="en-US" altLang="zh-CN" sz="1200" kern="1200" dirty="0" smtClean="0">
                    <a:solidFill>
                      <a:schemeClr val="tx1"/>
                    </a:solidFill>
                    <a:effectLst/>
                    <a:latin typeface="+mn-lt"/>
                    <a:ea typeface="+mn-ea"/>
                    <a:cs typeface="+mn-cs"/>
                  </a:rPr>
                  <a:t>LC574AL</a:t>
                </a:r>
                <a:r>
                  <a:rPr lang="zh-CN" altLang="zh-CN" sz="1200" kern="1200" dirty="0" smtClean="0">
                    <a:solidFill>
                      <a:schemeClr val="tx1"/>
                    </a:solidFill>
                    <a:effectLst/>
                    <a:latin typeface="+mn-lt"/>
                    <a:ea typeface="+mn-ea"/>
                    <a:cs typeface="+mn-cs"/>
                  </a:rPr>
                  <a:t>为试验中所采用的示波器，用于对接收信号的采集。</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为与数值模拟保持一致，实验中仍采用</a:t>
                </a:r>
                <a:r>
                  <a:rPr lang="en-US" altLang="zh-CN" sz="1200" i="0" kern="1200">
                    <a:solidFill>
                      <a:schemeClr val="tx1"/>
                    </a:solidFill>
                    <a:effectLst/>
                    <a:latin typeface="+mn-lt"/>
                    <a:ea typeface="+mn-ea"/>
                    <a:cs typeface="+mn-cs"/>
                  </a:rPr>
                  <a:t>800mm×800mm</a:t>
                </a:r>
                <a:r>
                  <a:rPr lang="zh-CN" altLang="zh-CN" sz="1200" kern="1200" dirty="0">
                    <a:solidFill>
                      <a:schemeClr val="tx1"/>
                    </a:solidFill>
                    <a:effectLst/>
                    <a:latin typeface="+mn-lt"/>
                    <a:ea typeface="+mn-ea"/>
                    <a:cs typeface="+mn-cs"/>
                  </a:rPr>
                  <a:t>的铝板，板厚为</a:t>
                </a:r>
                <a:r>
                  <a:rPr lang="en-US" altLang="zh-CN" sz="1200" kern="1200" dirty="0">
                    <a:solidFill>
                      <a:schemeClr val="tx1"/>
                    </a:solidFill>
                    <a:effectLst/>
                    <a:latin typeface="+mn-lt"/>
                    <a:ea typeface="+mn-ea"/>
                    <a:cs typeface="+mn-cs"/>
                  </a:rPr>
                  <a:t>1.293mm</a:t>
                </a:r>
                <a:r>
                  <a:rPr lang="zh-CN" altLang="zh-CN" sz="1200" kern="1200" dirty="0">
                    <a:solidFill>
                      <a:schemeClr val="tx1"/>
                    </a:solidFill>
                    <a:effectLst/>
                    <a:latin typeface="+mn-lt"/>
                    <a:ea typeface="+mn-ea"/>
                    <a:cs typeface="+mn-cs"/>
                  </a:rPr>
                  <a:t>，我们首先对完好铝板进行测试。同样以板中心作为坐标原点，于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90mm,−30mm)</a:t>
                </a:r>
                <a:r>
                  <a:rPr lang="zh-CN" altLang="zh-CN" sz="1200" kern="1200" dirty="0">
                    <a:solidFill>
                      <a:schemeClr val="tx1"/>
                    </a:solidFill>
                    <a:effectLst/>
                    <a:latin typeface="+mn-lt"/>
                    <a:ea typeface="+mn-ea"/>
                    <a:cs typeface="+mn-cs"/>
                  </a:rPr>
                  <a:t>处布置一直径为</a:t>
                </a:r>
                <a:r>
                  <a:rPr lang="en-US" altLang="zh-CN" sz="1200" kern="1200" dirty="0">
                    <a:solidFill>
                      <a:schemeClr val="tx1"/>
                    </a:solidFill>
                    <a:effectLst/>
                    <a:latin typeface="+mn-lt"/>
                    <a:ea typeface="+mn-ea"/>
                    <a:cs typeface="+mn-cs"/>
                  </a:rPr>
                  <a:t>7mm</a:t>
                </a:r>
                <a:r>
                  <a:rPr lang="zh-CN" altLang="zh-CN" sz="1200" kern="1200" dirty="0">
                    <a:solidFill>
                      <a:schemeClr val="tx1"/>
                    </a:solidFill>
                    <a:effectLst/>
                    <a:latin typeface="+mn-lt"/>
                    <a:ea typeface="+mn-ea"/>
                    <a:cs typeface="+mn-cs"/>
                  </a:rPr>
                  <a:t>的穿孔损伤，进行含孔铝板检测</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实验采用单面布片的方式，在铝板上表面布置</a:t>
                </a:r>
                <a:r>
                  <a:rPr lang="en-US" altLang="zh-CN" sz="1200" kern="12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枚直径</a:t>
                </a:r>
                <a:r>
                  <a:rPr lang="en-US" altLang="zh-CN" sz="1200" kern="1200" dirty="0" smtClean="0">
                    <a:solidFill>
                      <a:schemeClr val="tx1"/>
                    </a:solidFill>
                    <a:effectLst/>
                    <a:latin typeface="+mn-lt"/>
                    <a:ea typeface="+mn-ea"/>
                    <a:cs typeface="+mn-cs"/>
                  </a:rPr>
                  <a:t>5.4mm</a:t>
                </a:r>
                <a:r>
                  <a:rPr lang="zh-CN" altLang="zh-CN" sz="1200" kern="1200" dirty="0" smtClean="0">
                    <a:solidFill>
                      <a:schemeClr val="tx1"/>
                    </a:solidFill>
                    <a:effectLst/>
                    <a:latin typeface="+mn-lt"/>
                    <a:ea typeface="+mn-ea"/>
                    <a:cs typeface="+mn-cs"/>
                  </a:rPr>
                  <a:t>、厚度</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的压电片（</a:t>
                </a:r>
                <a:r>
                  <a:rPr lang="en-US" altLang="zh-CN" sz="1200" kern="1200" dirty="0" smtClean="0">
                    <a:solidFill>
                      <a:schemeClr val="tx1"/>
                    </a:solidFill>
                    <a:effectLst/>
                    <a:latin typeface="+mn-lt"/>
                    <a:ea typeface="+mn-ea"/>
                    <a:cs typeface="+mn-cs"/>
                  </a:rPr>
                  <a:t>PZT0~PZT8</a:t>
                </a:r>
                <a:r>
                  <a:rPr lang="zh-CN" altLang="zh-CN" sz="1200" kern="1200" dirty="0" smtClean="0">
                    <a:solidFill>
                      <a:schemeClr val="tx1"/>
                    </a:solidFill>
                    <a:effectLst/>
                    <a:latin typeface="+mn-lt"/>
                    <a:ea typeface="+mn-ea"/>
                    <a:cs typeface="+mn-cs"/>
                  </a:rPr>
                  <a:t>），其材料为</a:t>
                </a:r>
                <a:r>
                  <a:rPr lang="en-US" altLang="zh-CN" sz="1200" kern="1200" dirty="0" smtClean="0">
                    <a:solidFill>
                      <a:schemeClr val="tx1"/>
                    </a:solidFill>
                    <a:effectLst/>
                    <a:latin typeface="+mn-lt"/>
                    <a:ea typeface="+mn-ea"/>
                    <a:cs typeface="+mn-cs"/>
                  </a:rPr>
                  <a:t>PSN-33</a:t>
                </a:r>
                <a:r>
                  <a:rPr lang="zh-CN" altLang="zh-CN" sz="1200" kern="1200" dirty="0" smtClean="0">
                    <a:solidFill>
                      <a:schemeClr val="tx1"/>
                    </a:solidFill>
                    <a:effectLst/>
                    <a:latin typeface="+mn-lt"/>
                    <a:ea typeface="+mn-ea"/>
                    <a:cs typeface="+mn-cs"/>
                  </a:rPr>
                  <a:t>，谐振频率</a:t>
                </a:r>
                <a:r>
                  <a:rPr lang="en-US" altLang="zh-CN" sz="1200" kern="1200" dirty="0" smtClean="0">
                    <a:solidFill>
                      <a:schemeClr val="tx1"/>
                    </a:solidFill>
                    <a:effectLst/>
                    <a:latin typeface="+mn-lt"/>
                    <a:ea typeface="+mn-ea"/>
                    <a:cs typeface="+mn-cs"/>
                  </a:rPr>
                  <a:t>383kHz</a:t>
                </a:r>
                <a:r>
                  <a:rPr lang="zh-CN" altLang="zh-CN" sz="1200" kern="1200" dirty="0" smtClean="0">
                    <a:solidFill>
                      <a:schemeClr val="tx1"/>
                    </a:solidFill>
                    <a:effectLst/>
                    <a:latin typeface="+mn-lt"/>
                    <a:ea typeface="+mn-ea"/>
                    <a:cs typeface="+mn-cs"/>
                  </a:rPr>
                  <a:t>，布片方案与实验装置如图</a:t>
                </a:r>
                <a:r>
                  <a:rPr lang="en-US" altLang="zh-CN" sz="1200" kern="1200" dirty="0" smtClean="0">
                    <a:solidFill>
                      <a:schemeClr val="tx1"/>
                    </a:solidFill>
                    <a:effectLst/>
                    <a:latin typeface="+mn-lt"/>
                    <a:ea typeface="+mn-ea"/>
                    <a:cs typeface="+mn-cs"/>
                  </a:rPr>
                  <a:t>4.1.1</a:t>
                </a:r>
                <a:r>
                  <a:rPr lang="zh-CN" altLang="zh-CN" sz="1200" kern="1200" dirty="0" smtClean="0">
                    <a:solidFill>
                      <a:schemeClr val="tx1"/>
                    </a:solidFill>
                    <a:effectLst/>
                    <a:latin typeface="+mn-lt"/>
                    <a:ea typeface="+mn-ea"/>
                    <a:cs typeface="+mn-cs"/>
                  </a:rPr>
                  <a:t>所示。其中</a:t>
                </a:r>
                <a:r>
                  <a:rPr lang="en-US" altLang="zh-CN" sz="1200" kern="1200" dirty="0" smtClean="0">
                    <a:solidFill>
                      <a:schemeClr val="tx1"/>
                    </a:solidFill>
                    <a:effectLst/>
                    <a:latin typeface="+mn-lt"/>
                    <a:ea typeface="+mn-ea"/>
                    <a:cs typeface="+mn-cs"/>
                  </a:rPr>
                  <a:t>DG1022</a:t>
                </a:r>
                <a:r>
                  <a:rPr lang="zh-CN" altLang="zh-CN" sz="1200" kern="1200" dirty="0" smtClean="0">
                    <a:solidFill>
                      <a:schemeClr val="tx1"/>
                    </a:solidFill>
                    <a:effectLst/>
                    <a:latin typeface="+mn-lt"/>
                    <a:ea typeface="+mn-ea"/>
                    <a:cs typeface="+mn-cs"/>
                  </a:rPr>
                  <a:t>为信号发生器，作为信号源向充当激励点的压电片施加径向振动激励；</a:t>
                </a:r>
                <a:r>
                  <a:rPr lang="en-US" altLang="zh-CN" sz="1200" kern="1200" dirty="0" smtClean="0">
                    <a:solidFill>
                      <a:schemeClr val="tx1"/>
                    </a:solidFill>
                    <a:effectLst/>
                    <a:latin typeface="+mn-lt"/>
                    <a:ea typeface="+mn-ea"/>
                    <a:cs typeface="+mn-cs"/>
                  </a:rPr>
                  <a:t>LC574AL</a:t>
                </a:r>
                <a:r>
                  <a:rPr lang="zh-CN" altLang="zh-CN" sz="1200" kern="1200" dirty="0" smtClean="0">
                    <a:solidFill>
                      <a:schemeClr val="tx1"/>
                    </a:solidFill>
                    <a:effectLst/>
                    <a:latin typeface="+mn-lt"/>
                    <a:ea typeface="+mn-ea"/>
                    <a:cs typeface="+mn-cs"/>
                  </a:rPr>
                  <a:t>为试验中所采用的示波器，用于对接收信号的采集。</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26</a:t>
            </a:fld>
            <a:endParaRPr lang="zh-CN" altLang="en-US"/>
          </a:p>
        </p:txBody>
      </p:sp>
    </p:spTree>
    <p:extLst>
      <p:ext uri="{BB962C8B-B14F-4D97-AF65-F5344CB8AC3E}">
        <p14:creationId xmlns:p14="http://schemas.microsoft.com/office/powerpoint/2010/main" val="2574439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与前文模拟中所采用的方法类似，我们首先得到完好铝板各检测信号，然后完成打孔，得到含损伤铝板的各检测信号。</a:t>
            </a:r>
            <a:r>
              <a:rPr lang="zh-CN" altLang="en-US" sz="1200" kern="1200" dirty="0" smtClean="0">
                <a:solidFill>
                  <a:schemeClr val="tx1"/>
                </a:solidFill>
                <a:effectLst/>
                <a:latin typeface="+mn-lt"/>
                <a:ea typeface="+mn-ea"/>
                <a:cs typeface="+mn-cs"/>
              </a:rPr>
              <a:t>对二者进行归一化后作差，得到损伤反射信号，并利用互相关法得到延迟时间，如下表所示。</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252853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=240mm</a:t>
            </a:r>
            <a:r>
              <a:rPr lang="zh-CN" altLang="zh-CN" sz="1200" kern="1200" dirty="0" smtClean="0">
                <a:solidFill>
                  <a:schemeClr val="tx1"/>
                </a:solidFill>
                <a:effectLst/>
                <a:latin typeface="+mn-lt"/>
                <a:ea typeface="+mn-ea"/>
                <a:cs typeface="+mn-cs"/>
              </a:rPr>
              <a:t>与</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=300mm</a:t>
            </a:r>
            <a:r>
              <a:rPr lang="zh-CN" altLang="zh-CN" sz="1200" kern="1200" dirty="0" smtClean="0">
                <a:solidFill>
                  <a:schemeClr val="tx1"/>
                </a:solidFill>
                <a:effectLst/>
                <a:latin typeface="+mn-lt"/>
                <a:ea typeface="+mn-ea"/>
                <a:cs typeface="+mn-cs"/>
              </a:rPr>
              <a:t>情况下单级检测确定的损伤位置分别距真实损伤</a:t>
            </a:r>
            <a:r>
              <a:rPr lang="en-US" altLang="zh-CN" sz="1200" kern="1200" dirty="0" smtClean="0">
                <a:solidFill>
                  <a:schemeClr val="tx1"/>
                </a:solidFill>
                <a:effectLst/>
                <a:latin typeface="+mn-lt"/>
                <a:ea typeface="+mn-ea"/>
                <a:cs typeface="+mn-cs"/>
              </a:rPr>
              <a:t>15.21mm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9.55mm</a:t>
            </a:r>
            <a:r>
              <a:rPr lang="zh-CN" altLang="zh-CN" sz="1200" kern="1200" dirty="0" smtClean="0">
                <a:solidFill>
                  <a:schemeClr val="tx1"/>
                </a:solidFill>
                <a:effectLst/>
                <a:latin typeface="+mn-lt"/>
                <a:ea typeface="+mn-ea"/>
                <a:cs typeface="+mn-cs"/>
              </a:rPr>
              <a:t>，多级检测定位结果与真实损伤间的距离则分别为</a:t>
            </a:r>
            <a:r>
              <a:rPr lang="en-US" altLang="zh-CN" sz="1200" kern="1200" dirty="0" smtClean="0">
                <a:solidFill>
                  <a:schemeClr val="tx1"/>
                </a:solidFill>
                <a:effectLst/>
                <a:latin typeface="+mn-lt"/>
                <a:ea typeface="+mn-ea"/>
                <a:cs typeface="+mn-cs"/>
              </a:rPr>
              <a:t>2mm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2.92mm</a:t>
            </a:r>
            <a:r>
              <a:rPr lang="zh-CN" altLang="zh-CN" sz="1200" kern="1200" dirty="0" smtClean="0">
                <a:solidFill>
                  <a:schemeClr val="tx1"/>
                </a:solidFill>
                <a:effectLst/>
                <a:latin typeface="+mn-lt"/>
                <a:ea typeface="+mn-ea"/>
                <a:cs typeface="+mn-cs"/>
              </a:rPr>
              <a:t>；单级损伤尺寸评估相对误差分别为</a:t>
            </a:r>
            <a:r>
              <a:rPr lang="en-US" altLang="zh-CN" sz="1200" kern="1200" dirty="0" smtClean="0">
                <a:solidFill>
                  <a:schemeClr val="tx1"/>
                </a:solidFill>
                <a:effectLst/>
                <a:latin typeface="+mn-lt"/>
                <a:ea typeface="+mn-ea"/>
                <a:cs typeface="+mn-cs"/>
              </a:rPr>
              <a:t>319.51%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153.20%</a:t>
            </a:r>
            <a:r>
              <a:rPr lang="zh-CN" altLang="zh-CN" sz="1200" kern="1200" dirty="0" smtClean="0">
                <a:solidFill>
                  <a:schemeClr val="tx1"/>
                </a:solidFill>
                <a:effectLst/>
                <a:latin typeface="+mn-lt"/>
                <a:ea typeface="+mn-ea"/>
                <a:cs typeface="+mn-cs"/>
              </a:rPr>
              <a:t>，相应的多级检测相对误差则为</a:t>
            </a:r>
            <a:r>
              <a:rPr lang="en-US" altLang="zh-CN" sz="1200" kern="1200" dirty="0" smtClean="0">
                <a:solidFill>
                  <a:schemeClr val="tx1"/>
                </a:solidFill>
                <a:effectLst/>
                <a:latin typeface="+mn-lt"/>
                <a:ea typeface="+mn-ea"/>
                <a:cs typeface="+mn-cs"/>
              </a:rPr>
              <a:t>28.68%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24.61%</a:t>
            </a:r>
            <a:r>
              <a:rPr lang="zh-CN" altLang="zh-CN" sz="1200" kern="1200" dirty="0" smtClean="0">
                <a:solidFill>
                  <a:schemeClr val="tx1"/>
                </a:solidFill>
                <a:effectLst/>
                <a:latin typeface="+mn-lt"/>
                <a:ea typeface="+mn-ea"/>
                <a:cs typeface="+mn-cs"/>
              </a:rPr>
              <a:t>。由此可以看出在两种情况下多级方法的损伤评估精度均显著高于单级检测。在单级损伤检测结果中，可以明显看出大区域的检测精度略好。但在多级检测结果中，检测区域的大小对检测精度影响不大。</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28</a:t>
            </a:fld>
            <a:endParaRPr lang="zh-CN" altLang="en-US"/>
          </a:p>
        </p:txBody>
      </p:sp>
    </p:spTree>
    <p:extLst>
      <p:ext uri="{BB962C8B-B14F-4D97-AF65-F5344CB8AC3E}">
        <p14:creationId xmlns:p14="http://schemas.microsoft.com/office/powerpoint/2010/main" val="30373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solidFill>
                  <a:prstClr val="black"/>
                </a:solidFill>
              </a:rPr>
              <a:pPr>
                <a:defRPr/>
              </a:pPr>
              <a:t>29</a:t>
            </a:fld>
            <a:endParaRPr lang="zh-CN" altLang="en-US" smtClean="0">
              <a:solidFill>
                <a:prstClr val="black"/>
              </a:solidFill>
            </a:endParaRPr>
          </a:p>
        </p:txBody>
      </p:sp>
    </p:spTree>
    <p:extLst>
      <p:ext uri="{BB962C8B-B14F-4D97-AF65-F5344CB8AC3E}">
        <p14:creationId xmlns:p14="http://schemas.microsoft.com/office/powerpoint/2010/main" val="157919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2966556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1.</a:t>
            </a:r>
            <a:r>
              <a:rPr lang="zh-CN" altLang="zh-CN" sz="1200" kern="1200" dirty="0" smtClean="0">
                <a:solidFill>
                  <a:schemeClr val="tx1"/>
                </a:solidFill>
                <a:effectLst/>
                <a:latin typeface="+mn-lt"/>
                <a:ea typeface="+mn-ea"/>
                <a:cs typeface="+mn-cs"/>
              </a:rPr>
              <a:t>二维板状结构作为常见的结构形式，被广泛应用于</a:t>
            </a:r>
            <a:r>
              <a:rPr lang="zh-CN" altLang="en-US" sz="1200" kern="1200" dirty="0" smtClean="0">
                <a:solidFill>
                  <a:schemeClr val="tx1"/>
                </a:solidFill>
                <a:effectLst/>
                <a:latin typeface="+mn-lt"/>
                <a:ea typeface="+mn-ea"/>
                <a:cs typeface="+mn-cs"/>
              </a:rPr>
              <a:t>建筑、航空航天、汽车、桥梁、船舶等</a:t>
            </a:r>
            <a:r>
              <a:rPr lang="zh-CN" altLang="zh-CN" sz="1200" kern="1200" dirty="0" smtClean="0">
                <a:solidFill>
                  <a:schemeClr val="tx1"/>
                </a:solidFill>
                <a:effectLst/>
                <a:latin typeface="+mn-lt"/>
                <a:ea typeface="+mn-ea"/>
                <a:cs typeface="+mn-cs"/>
              </a:rPr>
              <a:t>各工程领域。</a:t>
            </a: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然而，在板状结构加工成形过程中，常常会引入孔洞、裂纹等缺陷，这将对板状结构使用过程中的安全性造成威胁。</a:t>
            </a:r>
            <a:r>
              <a:rPr lang="en-US" altLang="zh-CN" sz="1200" kern="1200" dirty="0" smtClean="0">
                <a:solidFill>
                  <a:schemeClr val="tx1"/>
                </a:solidFill>
                <a:effectLst/>
                <a:latin typeface="+mn-lt"/>
                <a:ea typeface="+mn-ea"/>
                <a:cs typeface="+mn-cs"/>
              </a:rPr>
              <a:t>2002</a:t>
            </a:r>
            <a:r>
              <a:rPr lang="zh-CN" altLang="zh-CN" sz="1200" kern="1200" dirty="0" smtClean="0">
                <a:solidFill>
                  <a:schemeClr val="tx1"/>
                </a:solidFill>
                <a:effectLst/>
                <a:latin typeface="+mn-lt"/>
                <a:ea typeface="+mn-ea"/>
                <a:cs typeface="+mn-cs"/>
              </a:rPr>
              <a:t>年，由台北起飞的一架波音</a:t>
            </a:r>
            <a:r>
              <a:rPr lang="en-US" altLang="zh-CN" sz="1200" kern="1200" dirty="0" smtClean="0">
                <a:solidFill>
                  <a:schemeClr val="tx1"/>
                </a:solidFill>
                <a:effectLst/>
                <a:latin typeface="+mn-lt"/>
                <a:ea typeface="+mn-ea"/>
                <a:cs typeface="+mn-cs"/>
              </a:rPr>
              <a:t>747</a:t>
            </a:r>
            <a:r>
              <a:rPr lang="zh-CN" altLang="zh-CN" sz="1200" kern="1200" dirty="0" smtClean="0">
                <a:solidFill>
                  <a:schemeClr val="tx1"/>
                </a:solidFill>
                <a:effectLst/>
                <a:latin typeface="+mn-lt"/>
                <a:ea typeface="+mn-ea"/>
                <a:cs typeface="+mn-cs"/>
              </a:rPr>
              <a:t>客机突然解体坠毁。经调查，其失事原因便是位于机尾的一块金属蒙皮发生损坏。此外，</a:t>
            </a:r>
            <a:r>
              <a:rPr lang="en-US" altLang="zh-CN" sz="1200" kern="1200" dirty="0" smtClean="0">
                <a:solidFill>
                  <a:schemeClr val="tx1"/>
                </a:solidFill>
                <a:effectLst/>
                <a:latin typeface="+mn-lt"/>
                <a:ea typeface="+mn-ea"/>
                <a:cs typeface="+mn-cs"/>
              </a:rPr>
              <a:t>2003</a:t>
            </a:r>
            <a:r>
              <a:rPr lang="zh-CN" altLang="zh-CN" sz="1200" kern="1200" dirty="0" smtClean="0">
                <a:solidFill>
                  <a:schemeClr val="tx1"/>
                </a:solidFill>
                <a:effectLst/>
                <a:latin typeface="+mn-lt"/>
                <a:ea typeface="+mn-ea"/>
                <a:cs typeface="+mn-cs"/>
              </a:rPr>
              <a:t>年哥伦比亚号航天飞机失事等诸多著名事故亦均与板状结构的损伤破坏有关。</a:t>
            </a: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endParaRPr lang="en-US" altLang="zh-CN" sz="1200" kern="1200" dirty="0" smtClean="0">
              <a:solidFill>
                <a:schemeClr val="tx1"/>
              </a:solidFill>
              <a:effectLst/>
              <a:latin typeface="+mn-lt"/>
              <a:ea typeface="+mn-ea"/>
              <a:cs typeface="+mn-cs"/>
            </a:endParaRPr>
          </a:p>
          <a:p>
            <a:pPr marL="171450" indent="-171450">
              <a:buFont typeface="Wingdings" pitchFamily="2" charset="2"/>
              <a:buNone/>
            </a:pP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由此可见，板状结构的安全问题已经成为工程中关注的热点。如何实现板状结构的损伤检测及损伤预警，进而实现在役板状结构的健康状态评估具有十分重要的现实意义。</a:t>
            </a: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pPr>
                <a:defRPr/>
              </a:pPr>
              <a:t>4</a:t>
            </a:fld>
            <a:endParaRPr lang="en-US" altLang="zh-CN" smtClean="0"/>
          </a:p>
        </p:txBody>
      </p:sp>
    </p:spTree>
    <p:extLst>
      <p:ext uri="{BB962C8B-B14F-4D97-AF65-F5344CB8AC3E}">
        <p14:creationId xmlns:p14="http://schemas.microsoft.com/office/powerpoint/2010/main" val="246638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目前，二维板状结构的无损检测技术已经成为国内外研究的热点。基于导波信号的无损检测技术是近年来发展起来的一种结构内部损伤检测的技术。由于导波具有传播距离远、衰减小且能够适应快速大范围检测等诸多优点，其在无损检测领域得到了广泛应用，已逐渐成为工程结构检测领域发展最为迅猛、应用前景最为广泛的技术之一</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导波信号的激励与接收是利用导波技术进行损伤检测的基础</a:t>
            </a:r>
            <a:r>
              <a:rPr lang="zh-CN" altLang="en-US" sz="1200" kern="1200" dirty="0" smtClean="0">
                <a:solidFill>
                  <a:schemeClr val="tx1"/>
                </a:solidFill>
                <a:effectLst/>
                <a:latin typeface="+mn-lt"/>
                <a:ea typeface="+mn-ea"/>
                <a:cs typeface="+mn-cs"/>
              </a:rPr>
              <a:t>，目前</a:t>
            </a:r>
            <a:r>
              <a:rPr lang="zh-CN" altLang="zh-CN" sz="1200" kern="1200" dirty="0" smtClean="0">
                <a:solidFill>
                  <a:schemeClr val="tx1"/>
                </a:solidFill>
                <a:effectLst/>
                <a:latin typeface="+mn-lt"/>
                <a:ea typeface="+mn-ea"/>
                <a:cs typeface="+mn-cs"/>
              </a:rPr>
              <a:t>应用于二维板状结构导波激励与接收的传感器主要包括压电片（</a:t>
            </a:r>
            <a:r>
              <a:rPr lang="en-US" altLang="zh-CN" sz="1200" kern="1200" dirty="0" smtClean="0">
                <a:solidFill>
                  <a:schemeClr val="tx1"/>
                </a:solidFill>
                <a:effectLst/>
                <a:latin typeface="+mn-lt"/>
                <a:ea typeface="+mn-ea"/>
                <a:cs typeface="+mn-cs"/>
              </a:rPr>
              <a:t>PZT</a:t>
            </a:r>
            <a:r>
              <a:rPr lang="zh-CN" altLang="zh-CN" sz="1200" kern="1200" dirty="0" smtClean="0">
                <a:solidFill>
                  <a:schemeClr val="tx1"/>
                </a:solidFill>
                <a:effectLst/>
                <a:latin typeface="+mn-lt"/>
                <a:ea typeface="+mn-ea"/>
                <a:cs typeface="+mn-cs"/>
              </a:rPr>
              <a:t>）、激光传感器、光栅传感器（</a:t>
            </a:r>
            <a:r>
              <a:rPr lang="en-US" altLang="zh-CN" sz="1200" kern="1200" dirty="0" smtClean="0">
                <a:solidFill>
                  <a:schemeClr val="tx1"/>
                </a:solidFill>
                <a:effectLst/>
                <a:latin typeface="+mn-lt"/>
                <a:ea typeface="+mn-ea"/>
                <a:cs typeface="+mn-cs"/>
              </a:rPr>
              <a:t>FBG</a:t>
            </a:r>
            <a:r>
              <a:rPr lang="zh-CN" altLang="zh-CN" sz="1200" kern="1200" dirty="0" smtClean="0">
                <a:solidFill>
                  <a:schemeClr val="tx1"/>
                </a:solidFill>
                <a:effectLst/>
                <a:latin typeface="+mn-lt"/>
                <a:ea typeface="+mn-ea"/>
                <a:cs typeface="+mn-cs"/>
              </a:rPr>
              <a:t>）等</a:t>
            </a:r>
            <a:r>
              <a:rPr lang="zh-CN" altLang="en-US" sz="1200" kern="1200" dirty="0" smtClean="0">
                <a:solidFill>
                  <a:schemeClr val="tx1"/>
                </a:solidFill>
                <a:effectLst/>
                <a:latin typeface="+mn-lt"/>
                <a:ea typeface="+mn-ea"/>
                <a:cs typeface="+mn-cs"/>
              </a:rPr>
              <a:t>；而在导波信号处理方面。短时傅里叶变换、小波变换、互相关技术均为常用的处理技术，如</a:t>
            </a:r>
            <a:r>
              <a:rPr lang="zh-CN" altLang="zh-CN" sz="1200" kern="1200" dirty="0" smtClean="0">
                <a:solidFill>
                  <a:schemeClr val="tx1"/>
                </a:solidFill>
                <a:effectLst/>
                <a:latin typeface="+mn-lt"/>
                <a:ea typeface="+mn-ea"/>
                <a:cs typeface="+mn-cs"/>
              </a:rPr>
              <a:t>李冰等利用小波变换针对不同激励频率下的</a:t>
            </a:r>
            <a:r>
              <a:rPr lang="en-US" altLang="zh-CN" sz="1200" kern="1200" dirty="0" smtClean="0">
                <a:solidFill>
                  <a:schemeClr val="tx1"/>
                </a:solidFill>
                <a:effectLst/>
                <a:latin typeface="+mn-lt"/>
                <a:ea typeface="+mn-ea"/>
                <a:cs typeface="+mn-cs"/>
              </a:rPr>
              <a:t>Lamb</a:t>
            </a:r>
            <a:r>
              <a:rPr lang="zh-CN" altLang="zh-CN" sz="1200" kern="1200" dirty="0" smtClean="0">
                <a:solidFill>
                  <a:schemeClr val="tx1"/>
                </a:solidFill>
                <a:effectLst/>
                <a:latin typeface="+mn-lt"/>
                <a:ea typeface="+mn-ea"/>
                <a:cs typeface="+mn-cs"/>
              </a:rPr>
              <a:t>波模态情况进行了研究，并利用低频率下激励出的</a:t>
            </a:r>
            <a:r>
              <a:rPr lang="en-US" altLang="zh-CN" sz="1200" kern="1200" dirty="0" smtClean="0">
                <a:solidFill>
                  <a:schemeClr val="tx1"/>
                </a:solidFill>
                <a:effectLst/>
                <a:latin typeface="+mn-lt"/>
                <a:ea typeface="+mn-ea"/>
                <a:cs typeface="+mn-cs"/>
              </a:rPr>
              <a:t>S</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模态波实现了复合材料板层裂损伤的检测。</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5</a:t>
            </a:fld>
            <a:endParaRPr lang="zh-CN" altLang="en-US"/>
          </a:p>
        </p:txBody>
      </p:sp>
    </p:spTree>
    <p:extLst>
      <p:ext uri="{BB962C8B-B14F-4D97-AF65-F5344CB8AC3E}">
        <p14:creationId xmlns:p14="http://schemas.microsoft.com/office/powerpoint/2010/main" val="55881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损伤评估的算法是损伤检测技术的核心。目前，基于导波技术的信号分析方法主要是</a:t>
            </a:r>
            <a:r>
              <a:rPr lang="en-US" altLang="zh-CN" sz="1200" kern="1200" dirty="0" err="1" smtClean="0">
                <a:solidFill>
                  <a:schemeClr val="tx1"/>
                </a:solidFill>
                <a:effectLst/>
                <a:latin typeface="+mn-lt"/>
                <a:ea typeface="+mn-ea"/>
                <a:cs typeface="+mn-cs"/>
              </a:rPr>
              <a:t>ToF</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Time of Flight</a:t>
            </a:r>
            <a:r>
              <a:rPr lang="zh-CN" altLang="zh-CN" sz="1200" kern="1200" dirty="0" smtClean="0">
                <a:solidFill>
                  <a:schemeClr val="tx1"/>
                </a:solidFill>
                <a:effectLst/>
                <a:latin typeface="+mn-lt"/>
                <a:ea typeface="+mn-ea"/>
                <a:cs typeface="+mn-cs"/>
              </a:rPr>
              <a:t>）法，并在其基础上发展出损伤识别的椭圆定位法、导波成像法等多种方法。袁慎芳等</a:t>
            </a:r>
            <a:r>
              <a:rPr lang="en-US" altLang="zh-CN" sz="1200" kern="1200" baseline="30000" dirty="0" smtClean="0">
                <a:solidFill>
                  <a:schemeClr val="tx1"/>
                </a:solidFill>
                <a:effectLst/>
                <a:latin typeface="+mn-lt"/>
                <a:ea typeface="+mn-ea"/>
                <a:cs typeface="+mn-cs"/>
              </a:rPr>
              <a:t>[37]</a:t>
            </a:r>
            <a:r>
              <a:rPr lang="zh-CN" altLang="zh-CN" sz="1200" kern="1200" dirty="0" smtClean="0">
                <a:solidFill>
                  <a:schemeClr val="tx1"/>
                </a:solidFill>
                <a:effectLst/>
                <a:latin typeface="+mn-lt"/>
                <a:ea typeface="+mn-ea"/>
                <a:cs typeface="+mn-cs"/>
              </a:rPr>
              <a:t>采用四点圆弧定位方法，实现了对复合材料结构中损伤位置的确定。</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导波成像技术是近年来发展起来的一种基于导波的损伤检测技术，包括激光测振仪扫描技术、相控阵成像技术、时间反转成像技术等。</a:t>
            </a:r>
            <a:r>
              <a:rPr lang="en-US" altLang="zh-CN" sz="1200" kern="1200" dirty="0" smtClean="0">
                <a:solidFill>
                  <a:schemeClr val="tx1"/>
                </a:solidFill>
                <a:effectLst/>
                <a:latin typeface="+mn-lt"/>
                <a:ea typeface="+mn-ea"/>
                <a:cs typeface="+mn-cs"/>
              </a:rPr>
              <a:t>Fu-</a:t>
            </a:r>
            <a:r>
              <a:rPr lang="en-US" altLang="zh-CN" sz="1200" kern="1200" dirty="0" err="1" smtClean="0">
                <a:solidFill>
                  <a:schemeClr val="tx1"/>
                </a:solidFill>
                <a:effectLst/>
                <a:latin typeface="+mn-lt"/>
                <a:ea typeface="+mn-ea"/>
                <a:cs typeface="+mn-cs"/>
              </a:rPr>
              <a:t>Kuo</a:t>
            </a:r>
            <a:r>
              <a:rPr lang="en-US" altLang="zh-CN" sz="1200" kern="1200" dirty="0" smtClean="0">
                <a:solidFill>
                  <a:schemeClr val="tx1"/>
                </a:solidFill>
                <a:effectLst/>
                <a:latin typeface="+mn-lt"/>
                <a:ea typeface="+mn-ea"/>
                <a:cs typeface="+mn-cs"/>
              </a:rPr>
              <a:t> Chang</a:t>
            </a:r>
            <a:r>
              <a:rPr lang="zh-CN" altLang="zh-CN" sz="1200" kern="1200" dirty="0" smtClean="0">
                <a:solidFill>
                  <a:schemeClr val="tx1"/>
                </a:solidFill>
                <a:effectLst/>
                <a:latin typeface="+mn-lt"/>
                <a:ea typeface="+mn-ea"/>
                <a:cs typeface="+mn-cs"/>
              </a:rPr>
              <a:t>课题组将时间反转法引入到无损检测领域，并实现了板中附着质量块的定位及大小评估。</a:t>
            </a:r>
            <a:r>
              <a:rPr lang="en-US" altLang="zh-CN" sz="1200" kern="1200" dirty="0" smtClean="0">
                <a:solidFill>
                  <a:schemeClr val="tx1"/>
                </a:solidFill>
                <a:effectLst/>
                <a:latin typeface="+mn-lt"/>
                <a:ea typeface="+mn-ea"/>
                <a:cs typeface="+mn-cs"/>
              </a:rPr>
              <a:t>Lei </a:t>
            </a:r>
            <a:r>
              <a:rPr lang="en-US" altLang="zh-CN" sz="1200" kern="1200" dirty="0" err="1" smtClean="0">
                <a:solidFill>
                  <a:schemeClr val="tx1"/>
                </a:solidFill>
                <a:effectLst/>
                <a:latin typeface="+mn-lt"/>
                <a:ea typeface="+mn-ea"/>
                <a:cs typeface="+mn-cs"/>
              </a:rPr>
              <a:t>Qiu</a:t>
            </a:r>
            <a:r>
              <a:rPr lang="zh-CN" altLang="zh-CN" sz="1200" kern="1200" dirty="0" smtClean="0">
                <a:solidFill>
                  <a:schemeClr val="tx1"/>
                </a:solidFill>
                <a:effectLst/>
                <a:latin typeface="+mn-lt"/>
                <a:ea typeface="+mn-ea"/>
                <a:cs typeface="+mn-cs"/>
              </a:rPr>
              <a:t>等则利用时间反转法实现了对于板中冲击损伤位置及区域的评估。</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6</a:t>
            </a:fld>
            <a:endParaRPr lang="zh-CN" altLang="en-US"/>
          </a:p>
        </p:txBody>
      </p:sp>
    </p:spTree>
    <p:extLst>
      <p:ext uri="{BB962C8B-B14F-4D97-AF65-F5344CB8AC3E}">
        <p14:creationId xmlns:p14="http://schemas.microsoft.com/office/powerpoint/2010/main" val="180266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经过调研发现</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目前</a:t>
            </a:r>
            <a:r>
              <a:rPr lang="zh-CN" altLang="zh-CN" sz="1200" kern="1200" dirty="0" smtClean="0">
                <a:solidFill>
                  <a:schemeClr val="tx1"/>
                </a:solidFill>
                <a:effectLst/>
                <a:latin typeface="+mn-lt"/>
                <a:ea typeface="+mn-ea"/>
                <a:cs typeface="+mn-cs"/>
              </a:rPr>
              <a:t>测技术针对板状结构的损伤识别、损伤定位的技术已较为成熟，但针对损伤大小的评估工作仍比较有限。</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Fu-</a:t>
            </a:r>
            <a:r>
              <a:rPr lang="en-US" altLang="zh-CN" sz="1200" kern="1200" dirty="0" err="1" smtClean="0">
                <a:solidFill>
                  <a:schemeClr val="tx1"/>
                </a:solidFill>
                <a:effectLst/>
                <a:latin typeface="+mn-lt"/>
                <a:ea typeface="+mn-ea"/>
                <a:cs typeface="+mn-cs"/>
              </a:rPr>
              <a:t>Kuo</a:t>
            </a:r>
            <a:r>
              <a:rPr lang="en-US" altLang="zh-CN" sz="1200" kern="1200" dirty="0" smtClean="0">
                <a:solidFill>
                  <a:schemeClr val="tx1"/>
                </a:solidFill>
                <a:effectLst/>
                <a:latin typeface="+mn-lt"/>
                <a:ea typeface="+mn-ea"/>
                <a:cs typeface="+mn-cs"/>
              </a:rPr>
              <a:t> Chang</a:t>
            </a:r>
            <a:r>
              <a:rPr lang="zh-CN" altLang="zh-CN" sz="1200" kern="1200" dirty="0" smtClean="0">
                <a:solidFill>
                  <a:schemeClr val="tx1"/>
                </a:solidFill>
                <a:effectLst/>
                <a:latin typeface="+mn-lt"/>
                <a:ea typeface="+mn-ea"/>
                <a:cs typeface="+mn-cs"/>
              </a:rPr>
              <a:t>、袁慎芳等课题组虽然对板状结构中损伤的大小及区域进行了评估，但结果均以图像形式示意，没有给出定量化的结果。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陈建霖虽利用大小区域的检测方法实现了对于损伤尺寸的评估，但其所采用的多级检测方法需在完成单级检测后额外分布小区域的压电片，加大了压电片数量，且不适合工程现场操作。</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为了发展满足工程检测需求的板状结构中损伤程度的定量检测方法，本文提出一种新的多级检测方法，用于定量评估二维板状结构中穿孔损伤的位置及大小。</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221082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8818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基于导波的</a:t>
            </a:r>
            <a:r>
              <a:rPr lang="en-US" altLang="zh-CN" sz="1200" kern="1200" dirty="0" err="1" smtClean="0">
                <a:solidFill>
                  <a:schemeClr val="tx1"/>
                </a:solidFill>
                <a:effectLst/>
                <a:latin typeface="+mn-lt"/>
                <a:ea typeface="+mn-ea"/>
                <a:cs typeface="+mn-cs"/>
              </a:rPr>
              <a:t>ToF</a:t>
            </a:r>
            <a:r>
              <a:rPr lang="zh-CN" altLang="zh-CN" sz="1200" kern="1200" dirty="0" smtClean="0">
                <a:solidFill>
                  <a:schemeClr val="tx1"/>
                </a:solidFill>
                <a:effectLst/>
                <a:latin typeface="+mn-lt"/>
                <a:ea typeface="+mn-ea"/>
                <a:cs typeface="+mn-cs"/>
              </a:rPr>
              <a:t>方法是应用非常广泛的损伤信号识别方法。这一方法通过同一传感器接收到的损伤反射信号相比于入射信号的时间延迟来确定损伤的存在并进行损伤定位。</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比如，当板内（</a:t>
            </a:r>
            <a:r>
              <a:rPr lang="en-US" altLang="zh-CN" sz="1200" kern="1200" dirty="0" err="1" smtClean="0">
                <a:solidFill>
                  <a:schemeClr val="tx1"/>
                </a:solidFill>
                <a:effectLst/>
                <a:latin typeface="+mn-lt"/>
                <a:ea typeface="+mn-ea"/>
                <a:cs typeface="+mn-cs"/>
              </a:rPr>
              <a:t>x,y</a:t>
            </a:r>
            <a:r>
              <a:rPr lang="zh-CN" altLang="en-US" sz="1200" kern="1200" dirty="0" smtClean="0">
                <a:solidFill>
                  <a:schemeClr val="tx1"/>
                </a:solidFill>
                <a:effectLst/>
                <a:latin typeface="+mn-lt"/>
                <a:ea typeface="+mn-ea"/>
                <a:cs typeface="+mn-cs"/>
              </a:rPr>
              <a:t>）位置有一穿孔损伤，</a:t>
            </a:r>
            <a:r>
              <a:rPr lang="zh-CN" altLang="zh-CN" sz="1200" kern="1200" dirty="0" smtClean="0">
                <a:solidFill>
                  <a:schemeClr val="tx1"/>
                </a:solidFill>
                <a:effectLst/>
                <a:latin typeface="+mn-lt"/>
                <a:ea typeface="+mn-ea"/>
                <a:cs typeface="+mn-cs"/>
              </a:rPr>
              <a:t>以</a:t>
            </a:r>
            <a:r>
              <a:rPr lang="en-US" altLang="zh-CN" sz="1200" kern="1200" dirty="0" smtClean="0">
                <a:solidFill>
                  <a:schemeClr val="tx1"/>
                </a:solidFill>
                <a:effectLst/>
                <a:latin typeface="+mn-lt"/>
                <a:ea typeface="+mn-ea"/>
                <a:cs typeface="+mn-cs"/>
              </a:rPr>
              <a:t>PZT1</a:t>
            </a:r>
            <a:r>
              <a:rPr lang="zh-CN" altLang="en-US" sz="1200" kern="1200" dirty="0" smtClean="0">
                <a:solidFill>
                  <a:schemeClr val="tx1"/>
                </a:solidFill>
                <a:effectLst/>
                <a:latin typeface="+mn-lt"/>
                <a:ea typeface="+mn-ea"/>
                <a:cs typeface="+mn-cs"/>
              </a:rPr>
              <a:t>激励</a:t>
            </a:r>
            <a:r>
              <a:rPr lang="en-US" altLang="zh-CN" sz="1200" kern="1200" dirty="0" smtClean="0">
                <a:solidFill>
                  <a:schemeClr val="tx1"/>
                </a:solidFill>
                <a:effectLst/>
                <a:latin typeface="+mn-lt"/>
                <a:ea typeface="+mn-ea"/>
                <a:cs typeface="+mn-cs"/>
              </a:rPr>
              <a:t>PZT4</a:t>
            </a:r>
            <a:r>
              <a:rPr lang="zh-CN" altLang="zh-CN" sz="1200" kern="1200" dirty="0" smtClean="0">
                <a:solidFill>
                  <a:schemeClr val="tx1"/>
                </a:solidFill>
                <a:effectLst/>
                <a:latin typeface="+mn-lt"/>
                <a:ea typeface="+mn-ea"/>
                <a:cs typeface="+mn-cs"/>
              </a:rPr>
              <a:t>接收到的信号为例，一方面，由</a:t>
            </a:r>
            <a:r>
              <a:rPr lang="en-US" altLang="zh-CN" sz="1200" kern="1200" dirty="0" smtClean="0">
                <a:solidFill>
                  <a:schemeClr val="tx1"/>
                </a:solidFill>
                <a:effectLst/>
                <a:latin typeface="+mn-lt"/>
                <a:ea typeface="+mn-ea"/>
                <a:cs typeface="+mn-cs"/>
              </a:rPr>
              <a:t>PZT0</a:t>
            </a:r>
            <a:r>
              <a:rPr lang="zh-CN" altLang="zh-CN" sz="1200" kern="1200" dirty="0" smtClean="0">
                <a:solidFill>
                  <a:schemeClr val="tx1"/>
                </a:solidFill>
                <a:effectLst/>
                <a:latin typeface="+mn-lt"/>
                <a:ea typeface="+mn-ea"/>
                <a:cs typeface="+mn-cs"/>
              </a:rPr>
              <a:t>处发出的激励信号可直接传至角点处的压电片，此情况下</a:t>
            </a:r>
            <a:r>
              <a:rPr lang="en-US" altLang="zh-CN" sz="1200" kern="1200" dirty="0" smtClean="0">
                <a:solidFill>
                  <a:schemeClr val="tx1"/>
                </a:solidFill>
                <a:effectLst/>
                <a:latin typeface="+mn-lt"/>
                <a:ea typeface="+mn-ea"/>
                <a:cs typeface="+mn-cs"/>
              </a:rPr>
              <a:t>Lamb</a:t>
            </a:r>
            <a:r>
              <a:rPr lang="zh-CN" altLang="zh-CN" sz="1200" kern="1200" dirty="0" smtClean="0">
                <a:solidFill>
                  <a:schemeClr val="tx1"/>
                </a:solidFill>
                <a:effectLst/>
                <a:latin typeface="+mn-lt"/>
                <a:ea typeface="+mn-ea"/>
                <a:cs typeface="+mn-cs"/>
              </a:rPr>
              <a:t>波沿图中</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路径传播；另一方面，激励信号可延</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路径传播至穿孔损伤处，再经穿孔损伤边界反射，沿</a:t>
            </a:r>
            <a:r>
              <a:rPr lang="en-US" altLang="zh-CN" sz="1200" i="1" kern="1200" dirty="0" smtClean="0">
                <a:solidFill>
                  <a:schemeClr val="tx1"/>
                </a:solidFill>
                <a:effectLst/>
                <a:latin typeface="+mn-lt"/>
                <a:ea typeface="+mn-ea"/>
                <a:cs typeface="+mn-cs"/>
              </a:rPr>
              <a:t>d</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路径传播至接收点。</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若波速已知，延迟时间已知，则可得到以</a:t>
            </a:r>
            <a:r>
              <a:rPr lang="en-US" altLang="zh-CN" sz="1200" kern="1200" dirty="0" smtClean="0">
                <a:solidFill>
                  <a:schemeClr val="tx1"/>
                </a:solidFill>
                <a:effectLst/>
                <a:latin typeface="+mn-lt"/>
                <a:ea typeface="+mn-ea"/>
                <a:cs typeface="+mn-cs"/>
              </a:rPr>
              <a:t>d1+d2</a:t>
            </a:r>
            <a:r>
              <a:rPr lang="zh-CN" altLang="en-US" sz="1200" kern="1200" dirty="0" smtClean="0">
                <a:solidFill>
                  <a:schemeClr val="tx1"/>
                </a:solidFill>
                <a:effectLst/>
                <a:latin typeface="+mn-lt"/>
                <a:ea typeface="+mn-ea"/>
                <a:cs typeface="+mn-cs"/>
              </a:rPr>
              <a:t>为长轴的椭圆，即为损伤的所有可能位置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同理，若采用其他点作为信号接收点，能得到不同的定位椭圆，由于定位椭圆与损伤边界相切，即可用各椭圆所确定的外切圆直径作为损伤的直径</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1253645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13.xml"/><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9"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3.png"/><Relationship Id="rId5" Type="http://schemas.openxmlformats.org/officeDocument/2006/relationships/image" Target="../media/image66.png"/><Relationship Id="rId10" Type="http://schemas.openxmlformats.org/officeDocument/2006/relationships/image" Target="../media/image72.png"/><Relationship Id="rId4" Type="http://schemas.openxmlformats.org/officeDocument/2006/relationships/image" Target="../media/image65.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19.png"/><Relationship Id="rId4" Type="http://schemas.openxmlformats.org/officeDocument/2006/relationships/image" Target="../media/image15.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a:effectLst>
                  <a:outerShdw blurRad="38100" dist="38100" dir="2700000" algn="tl">
                    <a:srgbClr val="000000">
                      <a:alpha val="43137"/>
                    </a:srgbClr>
                  </a:outerShdw>
                </a:effectLst>
                <a:latin typeface="+mj-ea"/>
              </a:rPr>
              <a:t>二维板状结构损伤定位及大小评估的多级方法</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研究生：齐佳宏</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2017-06-05</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zh-CN" sz="2600" dirty="0" smtClean="0">
                <a:latin typeface="Arial" panose="020B0604020202020204" pitchFamily="34" charset="0"/>
                <a:ea typeface="黑体" pitchFamily="2" charset="-122"/>
                <a:cs typeface="Arial" panose="020B0604020202020204" pitchFamily="34" charset="0"/>
              </a:rPr>
              <a:t>铝</a:t>
            </a:r>
            <a:r>
              <a:rPr lang="zh-CN" altLang="zh-CN" sz="2600" dirty="0">
                <a:latin typeface="Arial" panose="020B0604020202020204" pitchFamily="34" charset="0"/>
                <a:ea typeface="黑体" pitchFamily="2" charset="-122"/>
                <a:cs typeface="Arial" panose="020B0604020202020204" pitchFamily="34" charset="0"/>
              </a:rPr>
              <a:t>板中群速度的</a:t>
            </a:r>
            <a:r>
              <a:rPr lang="zh-CN" altLang="zh-CN" sz="2600" dirty="0" smtClean="0">
                <a:latin typeface="Arial" panose="020B0604020202020204" pitchFamily="34" charset="0"/>
                <a:ea typeface="黑体" pitchFamily="2" charset="-122"/>
                <a:cs typeface="Arial" panose="020B0604020202020204" pitchFamily="34" charset="0"/>
              </a:rPr>
              <a:t>确定</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p:cNvSpPr/>
          <p:nvPr/>
        </p:nvSpPr>
        <p:spPr>
          <a:xfrm>
            <a:off x="3012091" y="96058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pic>
        <p:nvPicPr>
          <p:cNvPr id="70" name="图片 69"/>
          <p:cNvPicPr/>
          <p:nvPr/>
        </p:nvPicPr>
        <p:blipFill>
          <a:blip r:embed="rId3" cstate="print">
            <a:extLst>
              <a:ext uri="{28A0092B-C50C-407E-A947-70E740481C1C}">
                <a14:useLocalDpi xmlns:a14="http://schemas.microsoft.com/office/drawing/2010/main" val="0"/>
              </a:ext>
            </a:extLst>
          </a:blip>
          <a:stretch>
            <a:fillRect/>
          </a:stretch>
        </p:blipFill>
        <p:spPr>
          <a:xfrm>
            <a:off x="4915828" y="1642191"/>
            <a:ext cx="2879725" cy="2163445"/>
          </a:xfrm>
          <a:prstGeom prst="rect">
            <a:avLst/>
          </a:prstGeom>
        </p:spPr>
      </p:pic>
      <p:pic>
        <p:nvPicPr>
          <p:cNvPr id="71" name="图片 70"/>
          <p:cNvPicPr/>
          <p:nvPr/>
        </p:nvPicPr>
        <p:blipFill>
          <a:blip r:embed="rId4">
            <a:extLst>
              <a:ext uri="{28A0092B-C50C-407E-A947-70E740481C1C}">
                <a14:useLocalDpi xmlns:a14="http://schemas.microsoft.com/office/drawing/2010/main" val="0"/>
              </a:ext>
            </a:extLst>
          </a:blip>
          <a:stretch>
            <a:fillRect/>
          </a:stretch>
        </p:blipFill>
        <p:spPr>
          <a:xfrm>
            <a:off x="476643" y="1412776"/>
            <a:ext cx="3240000" cy="3240000"/>
          </a:xfrm>
          <a:prstGeom prst="rect">
            <a:avLst/>
          </a:prstGeom>
        </p:spPr>
      </p:pic>
      <p:pic>
        <p:nvPicPr>
          <p:cNvPr id="81" name="图片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91" y="4296584"/>
            <a:ext cx="5040000" cy="2012736"/>
          </a:xfrm>
          <a:prstGeom prst="rect">
            <a:avLst/>
          </a:prstGeom>
        </p:spPr>
      </p:pic>
      <p:grpSp>
        <p:nvGrpSpPr>
          <p:cNvPr id="90" name="组合 89"/>
          <p:cNvGrpSpPr/>
          <p:nvPr/>
        </p:nvGrpSpPr>
        <p:grpSpPr>
          <a:xfrm>
            <a:off x="597162" y="5556462"/>
            <a:ext cx="2462670" cy="968882"/>
            <a:chOff x="5724128" y="1995719"/>
            <a:chExt cx="2462670" cy="968882"/>
          </a:xfrm>
        </p:grpSpPr>
        <p:grpSp>
          <p:nvGrpSpPr>
            <p:cNvPr id="84" name="组合 83"/>
            <p:cNvGrpSpPr/>
            <p:nvPr/>
          </p:nvGrpSpPr>
          <p:grpSpPr>
            <a:xfrm>
              <a:off x="5724128" y="1995719"/>
              <a:ext cx="2462670" cy="968882"/>
              <a:chOff x="5375331" y="1243737"/>
              <a:chExt cx="2462670" cy="968882"/>
            </a:xfrm>
          </p:grpSpPr>
          <p:sp>
            <p:nvSpPr>
              <p:cNvPr id="85" name="矩形 84"/>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6" name="文本框 85"/>
              <p:cNvSpPr txBox="1"/>
              <p:nvPr/>
            </p:nvSpPr>
            <p:spPr>
              <a:xfrm>
                <a:off x="5524412" y="1243737"/>
                <a:ext cx="1858044" cy="338554"/>
              </a:xfrm>
              <a:prstGeom prst="rect">
                <a:avLst/>
              </a:prstGeom>
              <a:solidFill>
                <a:schemeClr val="bg1"/>
              </a:solidFill>
              <a:ln>
                <a:solidFill>
                  <a:schemeClr val="bg1">
                    <a:lumMod val="95000"/>
                  </a:schemeClr>
                </a:solidFill>
              </a:ln>
            </p:spPr>
            <p:txBody>
              <a:bodyPr wrap="square" rtlCol="0">
                <a:spAutoFit/>
              </a:bodyPr>
              <a:lstStyle/>
              <a:p>
                <a:r>
                  <a:rPr lang="en-US" altLang="zh-CN" sz="1600" b="1" dirty="0" smtClean="0">
                    <a:solidFill>
                      <a:srgbClr val="0000FF"/>
                    </a:solidFill>
                  </a:rPr>
                  <a:t>S</a:t>
                </a:r>
                <a:r>
                  <a:rPr lang="en-US" altLang="zh-CN" sz="1600" b="1" baseline="-25000" dirty="0" smtClean="0">
                    <a:solidFill>
                      <a:srgbClr val="0000FF"/>
                    </a:solidFill>
                  </a:rPr>
                  <a:t>0</a:t>
                </a:r>
                <a:r>
                  <a:rPr lang="zh-CN" altLang="en-US" sz="1600" b="1" dirty="0">
                    <a:solidFill>
                      <a:srgbClr val="0000FF"/>
                    </a:solidFill>
                  </a:rPr>
                  <a:t>波群</a:t>
                </a:r>
                <a:r>
                  <a:rPr lang="zh-CN" altLang="en-US" sz="1600" b="1" dirty="0" smtClean="0">
                    <a:solidFill>
                      <a:srgbClr val="0000FF"/>
                    </a:solidFill>
                  </a:rPr>
                  <a:t>速度计算</a:t>
                </a:r>
                <a:endParaRPr lang="zh-CN" altLang="en-US" sz="1600" b="1" dirty="0">
                  <a:solidFill>
                    <a:srgbClr val="0000FF"/>
                  </a:solidFill>
                </a:endParaRPr>
              </a:p>
            </p:txBody>
          </p:sp>
        </p:grpSp>
        <mc:AlternateContent xmlns:mc="http://schemas.openxmlformats.org/markup-compatibility/2006" xmlns:a14="http://schemas.microsoft.com/office/drawing/2010/main">
          <mc:Choice Requires="a14">
            <p:sp>
              <p:nvSpPr>
                <p:cNvPr id="89" name="文本框 88"/>
                <p:cNvSpPr txBox="1"/>
                <p:nvPr/>
              </p:nvSpPr>
              <p:spPr>
                <a:xfrm>
                  <a:off x="6098000" y="2352528"/>
                  <a:ext cx="1408462"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m:t>
                        </m:r>
                        <m:r>
                          <a:rPr lang="en-US" altLang="zh-CN" sz="1600" i="0" smtClean="0">
                            <a:latin typeface="Cambria Math" panose="02040503050406030204" pitchFamily="18" charset="0"/>
                          </a:rPr>
                          <m:t>=</m:t>
                        </m:r>
                        <m:r>
                          <a:rPr lang="en-US" altLang="zh-CN" sz="1600" b="0" i="0" smtClean="0">
                            <a:latin typeface="Cambria Math" panose="02040503050406030204" pitchFamily="18" charset="0"/>
                            <a:ea typeface="Cambria Math" panose="02040503050406030204" pitchFamily="18" charset="0"/>
                          </a:rPr>
                          <m:t> </m:t>
                        </m:r>
                        <m:f>
                          <m:fPr>
                            <m:ctrlPr>
                              <a:rPr lang="en-US" altLang="zh-CN" sz="1600" b="0" i="1" smtClean="0">
                                <a:latin typeface="Cambria Math" panose="02040503050406030204" pitchFamily="18" charset="0"/>
                                <a:ea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𝑡</m:t>
                                </m:r>
                              </m:sub>
                            </m:sSub>
                          </m:num>
                          <m:den>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035</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010</m:t>
                                </m:r>
                              </m:sub>
                            </m:sSub>
                          </m:den>
                        </m:f>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98000" y="2352528"/>
                  <a:ext cx="1408462" cy="509050"/>
                </a:xfrm>
                <a:prstGeom prst="rect">
                  <a:avLst/>
                </a:prstGeom>
                <a:blipFill rotWithShape="0">
                  <a:blip r:embed="rId6"/>
                  <a:stretch>
                    <a:fillRect/>
                  </a:stretch>
                </a:blipFill>
              </p:spPr>
              <p:txBody>
                <a:bodyPr/>
                <a:lstStyle/>
                <a:p>
                  <a:r>
                    <a:rPr lang="zh-CN" altLang="en-US">
                      <a:noFill/>
                    </a:rPr>
                    <a:t> </a:t>
                  </a:r>
                </a:p>
              </p:txBody>
            </p:sp>
          </mc:Fallback>
        </mc:AlternateContent>
      </p:grpSp>
      <p:cxnSp>
        <p:nvCxnSpPr>
          <p:cNvPr id="91" name="直接连接符 90"/>
          <p:cNvCxnSpPr/>
          <p:nvPr/>
        </p:nvCxnSpPr>
        <p:spPr bwMode="auto">
          <a:xfrm>
            <a:off x="3635896" y="1127702"/>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92" name="文本框 91"/>
          <p:cNvSpPr txBox="1"/>
          <p:nvPr/>
        </p:nvSpPr>
        <p:spPr>
          <a:xfrm>
            <a:off x="4942916" y="1227088"/>
            <a:ext cx="2825550"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激励</a:t>
            </a:r>
            <a:r>
              <a:rPr lang="zh-CN" altLang="en-US" b="1" dirty="0" smtClean="0">
                <a:solidFill>
                  <a:srgbClr val="FF0000"/>
                </a:solidFill>
                <a:latin typeface="黑体" panose="02010609060101010101" pitchFamily="49" charset="-122"/>
                <a:ea typeface="黑体" panose="02010609060101010101" pitchFamily="49" charset="-122"/>
              </a:rPr>
              <a:t>信号选择</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93" name="文本框 92"/>
          <p:cNvSpPr txBox="1"/>
          <p:nvPr/>
        </p:nvSpPr>
        <p:spPr>
          <a:xfrm>
            <a:off x="515002" y="1221509"/>
            <a:ext cx="2825550" cy="369332"/>
          </a:xfrm>
          <a:prstGeom prst="rect">
            <a:avLst/>
          </a:prstGeom>
          <a:noFill/>
        </p:spPr>
        <p:txBody>
          <a:bodyPr wrap="square" rtlCol="0">
            <a:spAutoFit/>
          </a:bodyPr>
          <a:lstStyle/>
          <a:p>
            <a:pPr algn="ctr"/>
            <a:r>
              <a:rPr lang="en-US" altLang="zh-CN" b="1" dirty="0">
                <a:solidFill>
                  <a:srgbClr val="FF0000"/>
                </a:solidFill>
              </a:rPr>
              <a:t>S</a:t>
            </a:r>
            <a:r>
              <a:rPr lang="en-US" altLang="zh-CN" b="1" baseline="-25000" dirty="0">
                <a:solidFill>
                  <a:srgbClr val="FF0000"/>
                </a:solidFill>
              </a:rPr>
              <a:t>0</a:t>
            </a:r>
            <a:r>
              <a:rPr lang="zh-CN" altLang="en-US" b="1" dirty="0" smtClean="0">
                <a:solidFill>
                  <a:srgbClr val="FF0000"/>
                </a:solidFill>
                <a:latin typeface="黑体" panose="02010609060101010101" pitchFamily="49" charset="-122"/>
                <a:ea typeface="黑体" panose="02010609060101010101" pitchFamily="49" charset="-122"/>
              </a:rPr>
              <a:t>波群速度确定方法</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94" name="矩形 93"/>
          <p:cNvSpPr/>
          <p:nvPr/>
        </p:nvSpPr>
        <p:spPr>
          <a:xfrm>
            <a:off x="5541346" y="6309320"/>
            <a:ext cx="1742785" cy="338554"/>
          </a:xfrm>
          <a:prstGeom prst="rect">
            <a:avLst/>
          </a:prstGeom>
        </p:spPr>
        <p:txBody>
          <a:bodyPr wrap="none">
            <a:spAutoFit/>
          </a:bodyPr>
          <a:lstStyle/>
          <a:p>
            <a:pPr algn="ctr"/>
            <a:r>
              <a:rPr lang="en-US" altLang="zh-CN" sz="1600" b="1" dirty="0" smtClean="0">
                <a:latin typeface="黑体" panose="02010609060101010101" pitchFamily="49" charset="-122"/>
                <a:ea typeface="黑体" panose="02010609060101010101" pitchFamily="49" charset="-122"/>
              </a:rPr>
              <a:t>383kHZ</a:t>
            </a:r>
            <a:r>
              <a:rPr lang="zh-CN" altLang="en-US" sz="1600" b="1" dirty="0" smtClean="0">
                <a:latin typeface="黑体" panose="02010609060101010101" pitchFamily="49" charset="-122"/>
                <a:ea typeface="黑体" panose="02010609060101010101" pitchFamily="49" charset="-122"/>
              </a:rPr>
              <a:t>，</a:t>
            </a:r>
            <a:r>
              <a:rPr lang="en-US" altLang="zh-CN" sz="1600" b="1" dirty="0" smtClean="0">
                <a:latin typeface="黑体" panose="02010609060101010101" pitchFamily="49" charset="-122"/>
                <a:ea typeface="黑体" panose="02010609060101010101" pitchFamily="49" charset="-122"/>
              </a:rPr>
              <a:t>5.5</a:t>
            </a:r>
            <a:r>
              <a:rPr lang="zh-CN" altLang="en-US" sz="1600" b="1" dirty="0" smtClean="0">
                <a:latin typeface="黑体" panose="02010609060101010101" pitchFamily="49" charset="-122"/>
                <a:ea typeface="黑体" panose="02010609060101010101" pitchFamily="49" charset="-122"/>
              </a:rPr>
              <a:t>周期</a:t>
            </a:r>
            <a:endParaRPr lang="zh-CN" altLang="en-US" sz="1600" b="1" dirty="0">
              <a:latin typeface="黑体" panose="02010609060101010101" pitchFamily="49" charset="-122"/>
              <a:ea typeface="黑体" panose="02010609060101010101" pitchFamily="49" charset="-122"/>
            </a:endParaRPr>
          </a:p>
        </p:txBody>
      </p:sp>
      <p:sp>
        <p:nvSpPr>
          <p:cNvPr id="95" name="下箭头 94"/>
          <p:cNvSpPr/>
          <p:nvPr/>
        </p:nvSpPr>
        <p:spPr bwMode="auto">
          <a:xfrm>
            <a:off x="6156473" y="3933056"/>
            <a:ext cx="576064" cy="363528"/>
          </a:xfrm>
          <a:prstGeom prst="downArrow">
            <a:avLst/>
          </a:prstGeom>
          <a:ln>
            <a:solidFill>
              <a:srgbClr val="0000FF"/>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endParaRPr lang="zh-CN" altLang="en-US">
              <a:solidFill>
                <a:schemeClr val="dk1"/>
              </a:solidFill>
              <a:latin typeface="Arial" pitchFamily="34" charset="0"/>
              <a:ea typeface="宋体" pitchFamily="2" charset="-122"/>
            </a:endParaRPr>
          </a:p>
        </p:txBody>
      </p:sp>
      <p:cxnSp>
        <p:nvCxnSpPr>
          <p:cNvPr id="97" name="直接箭头连接符 96"/>
          <p:cNvCxnSpPr/>
          <p:nvPr/>
        </p:nvCxnSpPr>
        <p:spPr bwMode="auto">
          <a:xfrm>
            <a:off x="1763688" y="1925290"/>
            <a:ext cx="0" cy="864000"/>
          </a:xfrm>
          <a:prstGeom prst="straightConnector1">
            <a:avLst/>
          </a:prstGeom>
          <a:solidFill>
            <a:schemeClr val="accent1"/>
          </a:solidFill>
          <a:ln w="19050" cap="flat" cmpd="sng" algn="ctr">
            <a:solidFill>
              <a:schemeClr val="tx1"/>
            </a:solidFill>
            <a:prstDash val="solid"/>
            <a:round/>
            <a:headEnd type="triangle"/>
            <a:tailEnd type="triangle"/>
          </a:ln>
          <a:effectLst/>
        </p:spPr>
      </p:cxnSp>
      <p:cxnSp>
        <p:nvCxnSpPr>
          <p:cNvPr id="99" name="直接连接符 98"/>
          <p:cNvCxnSpPr/>
          <p:nvPr/>
        </p:nvCxnSpPr>
        <p:spPr bwMode="auto">
          <a:xfrm>
            <a:off x="1687150" y="1916832"/>
            <a:ext cx="1530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0" name="直接连接符 99"/>
          <p:cNvCxnSpPr/>
          <p:nvPr/>
        </p:nvCxnSpPr>
        <p:spPr bwMode="auto">
          <a:xfrm>
            <a:off x="1687150" y="2798338"/>
            <a:ext cx="1530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01" name="矩形 100"/>
              <p:cNvSpPr/>
              <p:nvPr/>
            </p:nvSpPr>
            <p:spPr>
              <a:xfrm>
                <a:off x="1046184" y="2115275"/>
                <a:ext cx="789512" cy="338554"/>
              </a:xfrm>
              <a:prstGeom prst="rect">
                <a:avLst/>
              </a:prstGeom>
            </p:spPr>
            <p:txBody>
              <a:bodyPr wrap="none">
                <a:spAutoFit/>
              </a:bodyPr>
              <a:lstStyle/>
              <a:p>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d</m:t>
                        </m:r>
                      </m:e>
                      <m:sub>
                        <m:r>
                          <m:rPr>
                            <m:sty m:val="p"/>
                          </m:rPr>
                          <a:rPr lang="en-US" altLang="zh-CN" sz="1600">
                            <a:latin typeface="Cambria Math" panose="02040503050406030204" pitchFamily="18" charset="0"/>
                          </a:rPr>
                          <m:t>t</m:t>
                        </m:r>
                      </m:sub>
                    </m:sSub>
                  </m:oMath>
                </a14:m>
                <a:r>
                  <a:rPr lang="en-US" altLang="zh-CN" sz="1600" dirty="0" smtClean="0">
                    <a:latin typeface="Times New Roman" panose="02020603050405020304" pitchFamily="18" charset="0"/>
                    <a:cs typeface="Times New Roman" panose="02020603050405020304" pitchFamily="18" charset="0"/>
                  </a:rPr>
                  <a:t>=250</a:t>
                </a:r>
                <a:endParaRPr lang="zh-CN" altLang="en-US" sz="1600" dirty="0">
                  <a:latin typeface="Times New Roman" panose="02020603050405020304" pitchFamily="18" charset="0"/>
                  <a:cs typeface="Times New Roman" panose="02020603050405020304" pitchFamily="18" charset="0"/>
                </a:endParaRPr>
              </a:p>
            </p:txBody>
          </p:sp>
        </mc:Choice>
        <mc:Fallback>
          <p:sp>
            <p:nvSpPr>
              <p:cNvPr id="101" name="矩形 100"/>
              <p:cNvSpPr>
                <a:spLocks noRot="1" noChangeAspect="1" noMove="1" noResize="1" noEditPoints="1" noAdjustHandles="1" noChangeArrowheads="1" noChangeShapeType="1" noTextEdit="1"/>
              </p:cNvSpPr>
              <p:nvPr/>
            </p:nvSpPr>
            <p:spPr>
              <a:xfrm>
                <a:off x="1046184" y="2115275"/>
                <a:ext cx="789512" cy="338554"/>
              </a:xfrm>
              <a:prstGeom prst="rect">
                <a:avLst/>
              </a:prstGeom>
              <a:blipFill rotWithShape="0">
                <a:blip r:embed="rId7"/>
                <a:stretch>
                  <a:fillRect t="-5357" r="-4651" b="-21429"/>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2348209627"/>
              </p:ext>
            </p:extLst>
          </p:nvPr>
        </p:nvGraphicFramePr>
        <p:xfrm>
          <a:off x="129520" y="4622264"/>
          <a:ext cx="3412352" cy="822960"/>
        </p:xfrm>
        <a:graphic>
          <a:graphicData uri="http://schemas.openxmlformats.org/drawingml/2006/table">
            <a:tbl>
              <a:tblPr firstRow="1" bandRow="1">
                <a:tableStyleId>{5C22544A-7EE6-4342-B048-85BDC9FD1C3A}</a:tableStyleId>
              </a:tblPr>
              <a:tblGrid>
                <a:gridCol w="1828176"/>
                <a:gridCol w="1584176"/>
              </a:tblGrid>
              <a:tr h="249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有限元程序：</a:t>
                      </a:r>
                      <a:r>
                        <a:rPr lang="en-US" altLang="zh-CN" sz="1200" b="0" dirty="0" smtClean="0">
                          <a:solidFill>
                            <a:schemeClr val="tx1"/>
                          </a:solidFill>
                        </a:rPr>
                        <a:t>LS-DYNA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加载方式：位移加载</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4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单元种类：</a:t>
                      </a:r>
                      <a:r>
                        <a:rPr lang="en-US" altLang="zh-CN" sz="1200" b="0" dirty="0" smtClean="0">
                          <a:solidFill>
                            <a:schemeClr val="tx1"/>
                          </a:solidFill>
                        </a:rPr>
                        <a:t>solid164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约束：自由板</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4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单元尺寸：</a:t>
                      </a:r>
                      <a:r>
                        <a:rPr lang="en-US" altLang="zh-CN" sz="1200" b="0" dirty="0" smtClean="0">
                          <a:solidFill>
                            <a:schemeClr val="tx1"/>
                          </a:solidFill>
                        </a:rPr>
                        <a:t>1mm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rPr>
                        <a:t>时间步长：</a:t>
                      </a:r>
                      <a:r>
                        <a:rPr lang="en-US" altLang="zh-CN" sz="1200" b="0" dirty="0" smtClean="0">
                          <a:solidFill>
                            <a:schemeClr val="tx1"/>
                          </a:solidFill>
                        </a:rPr>
                        <a:t>1e</a:t>
                      </a:r>
                      <a:r>
                        <a:rPr lang="en-US" altLang="zh-CN" sz="1200" b="0" baseline="30000" dirty="0" smtClean="0">
                          <a:solidFill>
                            <a:schemeClr val="tx1"/>
                          </a:solidFill>
                        </a:rPr>
                        <a:t>-8</a:t>
                      </a:r>
                      <a:r>
                        <a:rPr lang="zh-CN" altLang="en-US" sz="1200" b="0" dirty="0" smtClean="0">
                          <a:solidFill>
                            <a:schemeClr val="tx1"/>
                          </a:solidFill>
                        </a:rPr>
                        <a:t>秒</a:t>
                      </a:r>
                      <a:endParaRPr lang="en-US" altLang="zh-CN" sz="12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05941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zh-CN" sz="2600" dirty="0" smtClean="0">
                <a:latin typeface="Arial" panose="020B0604020202020204" pitchFamily="34" charset="0"/>
                <a:ea typeface="黑体" pitchFamily="2" charset="-122"/>
                <a:cs typeface="Arial" panose="020B0604020202020204" pitchFamily="34" charset="0"/>
              </a:rPr>
              <a:t>铝</a:t>
            </a:r>
            <a:r>
              <a:rPr lang="zh-CN" altLang="zh-CN" sz="2600" dirty="0">
                <a:latin typeface="Arial" panose="020B0604020202020204" pitchFamily="34" charset="0"/>
                <a:ea typeface="黑体" pitchFamily="2" charset="-122"/>
                <a:cs typeface="Arial" panose="020B0604020202020204" pitchFamily="34" charset="0"/>
              </a:rPr>
              <a:t>板中群速度的</a:t>
            </a:r>
            <a:r>
              <a:rPr lang="zh-CN" altLang="zh-CN" sz="2600" dirty="0" smtClean="0">
                <a:latin typeface="Arial" panose="020B0604020202020204" pitchFamily="34" charset="0"/>
                <a:ea typeface="黑体" pitchFamily="2" charset="-122"/>
                <a:cs typeface="Arial" panose="020B0604020202020204" pitchFamily="34" charset="0"/>
              </a:rPr>
              <a:t>确定</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Ⅱ</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723076" y="1340768"/>
            <a:ext cx="3344868" cy="2374010"/>
          </a:xfrm>
          <a:prstGeom prst="rect">
            <a:avLst/>
          </a:prstGeom>
        </p:spPr>
      </p:pic>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658784" y="3714778"/>
            <a:ext cx="3473451" cy="2374010"/>
          </a:xfrm>
          <a:prstGeom prst="rect">
            <a:avLst/>
          </a:prstGeom>
        </p:spPr>
      </p:pic>
      <p:grpSp>
        <p:nvGrpSpPr>
          <p:cNvPr id="9" name="组合 8"/>
          <p:cNvGrpSpPr/>
          <p:nvPr/>
        </p:nvGrpSpPr>
        <p:grpSpPr>
          <a:xfrm>
            <a:off x="5724128" y="1995719"/>
            <a:ext cx="2462670" cy="968882"/>
            <a:chOff x="5375331" y="1243737"/>
            <a:chExt cx="2462670" cy="968882"/>
          </a:xfrm>
        </p:grpSpPr>
        <p:sp>
          <p:nvSpPr>
            <p:cNvPr id="13" name="矩形 12"/>
            <p:cNvSpPr/>
            <p:nvPr/>
          </p:nvSpPr>
          <p:spPr>
            <a:xfrm>
              <a:off x="5575126" y="1675785"/>
              <a:ext cx="2063080" cy="369332"/>
            </a:xfrm>
            <a:prstGeom prst="rect">
              <a:avLst/>
            </a:prstGeom>
          </p:spPr>
          <p:txBody>
            <a:bodyPr wrap="square">
              <a:spAutoFit/>
            </a:bodyPr>
            <a:lstStyle/>
            <a:p>
              <a:r>
                <a:rPr lang="zh-CN" altLang="en-US" dirty="0"/>
                <a:t>计算值</a:t>
              </a:r>
              <a:r>
                <a:rPr lang="zh-CN" altLang="en-US" dirty="0" smtClean="0"/>
                <a:t>：</a:t>
              </a:r>
              <a:r>
                <a:rPr lang="en-US" altLang="zh-CN" dirty="0" smtClean="0">
                  <a:latin typeface="Times New Roman" panose="02020603050405020304" pitchFamily="18" charset="0"/>
                  <a:cs typeface="Times New Roman" panose="02020603050405020304" pitchFamily="18" charset="0"/>
                </a:rPr>
                <a:t>5074m/s</a:t>
              </a:r>
            </a:p>
          </p:txBody>
        </p:sp>
        <p:grpSp>
          <p:nvGrpSpPr>
            <p:cNvPr id="14" name="组合 13"/>
            <p:cNvGrpSpPr/>
            <p:nvPr/>
          </p:nvGrpSpPr>
          <p:grpSpPr>
            <a:xfrm>
              <a:off x="5375331" y="1243737"/>
              <a:ext cx="2462670" cy="968882"/>
              <a:chOff x="5375331" y="1243737"/>
              <a:chExt cx="2462670" cy="968882"/>
            </a:xfrm>
          </p:grpSpPr>
          <p:sp>
            <p:nvSpPr>
              <p:cNvPr id="15" name="矩形 14"/>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文本框 15"/>
              <p:cNvSpPr txBox="1"/>
              <p:nvPr/>
            </p:nvSpPr>
            <p:spPr>
              <a:xfrm>
                <a:off x="5524412" y="1243737"/>
                <a:ext cx="1363087" cy="369332"/>
              </a:xfrm>
              <a:prstGeom prst="rect">
                <a:avLst/>
              </a:prstGeom>
              <a:solidFill>
                <a:schemeClr val="bg1"/>
              </a:solidFill>
              <a:ln>
                <a:solidFill>
                  <a:schemeClr val="bg1">
                    <a:lumMod val="95000"/>
                  </a:schemeClr>
                </a:solidFill>
              </a:ln>
            </p:spPr>
            <p:txBody>
              <a:bodyPr wrap="square" rtlCol="0">
                <a:spAutoFit/>
              </a:bodyPr>
              <a:lstStyle/>
              <a:p>
                <a:r>
                  <a:rPr lang="en-US" altLang="zh-CN" b="1" dirty="0">
                    <a:solidFill>
                      <a:srgbClr val="0000FF"/>
                    </a:solidFill>
                  </a:rPr>
                  <a:t>S</a:t>
                </a:r>
                <a:r>
                  <a:rPr lang="en-US" altLang="zh-CN" b="1" baseline="-25000" dirty="0">
                    <a:solidFill>
                      <a:srgbClr val="0000FF"/>
                    </a:solidFill>
                  </a:rPr>
                  <a:t>0</a:t>
                </a:r>
                <a:r>
                  <a:rPr lang="zh-CN" altLang="en-US" b="1" dirty="0">
                    <a:solidFill>
                      <a:srgbClr val="0000FF"/>
                    </a:solidFill>
                  </a:rPr>
                  <a:t>波群</a:t>
                </a:r>
                <a:r>
                  <a:rPr lang="zh-CN" altLang="en-US" b="1" dirty="0" smtClean="0">
                    <a:solidFill>
                      <a:srgbClr val="0000FF"/>
                    </a:solidFill>
                  </a:rPr>
                  <a:t>速度</a:t>
                </a:r>
                <a:endParaRPr lang="zh-CN" altLang="en-US" b="1" dirty="0">
                  <a:solidFill>
                    <a:srgbClr val="0000FF"/>
                  </a:solidFill>
                </a:endParaRPr>
              </a:p>
            </p:txBody>
          </p:sp>
        </p:grpSp>
      </p:grpSp>
      <p:grpSp>
        <p:nvGrpSpPr>
          <p:cNvPr id="10" name="组合 9"/>
          <p:cNvGrpSpPr/>
          <p:nvPr/>
        </p:nvGrpSpPr>
        <p:grpSpPr>
          <a:xfrm>
            <a:off x="3923928" y="1848231"/>
            <a:ext cx="1656072" cy="784081"/>
            <a:chOff x="4407581" y="1767367"/>
            <a:chExt cx="1656072" cy="784081"/>
          </a:xfrm>
        </p:grpSpPr>
        <p:sp>
          <p:nvSpPr>
            <p:cNvPr id="11" name="右箭头 10"/>
            <p:cNvSpPr/>
            <p:nvPr/>
          </p:nvSpPr>
          <p:spPr bwMode="auto">
            <a:xfrm>
              <a:off x="4443653" y="2351537"/>
              <a:ext cx="1620000" cy="199911"/>
            </a:xfrm>
            <a:prstGeom prst="rightArrow">
              <a:avLst/>
            </a:prstGeom>
            <a:ln>
              <a:solidFill>
                <a:srgbClr val="0000FF"/>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4407581" y="1767367"/>
                  <a:ext cx="157722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𝑣</m:t>
                        </m:r>
                        <m:r>
                          <a:rPr lang="en-US" altLang="zh-CN" i="0" smtClean="0">
                            <a:latin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d</m:t>
                                </m:r>
                              </m:e>
                              <m:sub>
                                <m:r>
                                  <m:rPr>
                                    <m:sty m:val="p"/>
                                  </m:rPr>
                                  <a:rPr lang="en-US" altLang="zh-CN" i="0">
                                    <a:latin typeface="Cambria Math" panose="02040503050406030204" pitchFamily="18" charset="0"/>
                                  </a:rPr>
                                  <m:t>t</m:t>
                                </m:r>
                              </m:sub>
                            </m:sSub>
                          </m:num>
                          <m:den>
                            <m:sSub>
                              <m:sSubPr>
                                <m:ctrlPr>
                                  <a:rPr lang="zh-CN" altLang="en-US"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035</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010</m:t>
                                </m:r>
                              </m:sub>
                            </m:sSub>
                          </m:den>
                        </m:f>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407581" y="1767367"/>
                  <a:ext cx="1577227" cy="572657"/>
                </a:xfrm>
                <a:prstGeom prst="rect">
                  <a:avLst/>
                </a:prstGeom>
                <a:blipFill rotWithShape="0">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3857119" y="2643825"/>
                <a:ext cx="17408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010</m:t>
                          </m:r>
                        </m:sub>
                      </m:sSub>
                      <m:r>
                        <a:rPr lang="zh-CN" altLang="en-US" i="0">
                          <a:latin typeface="Cambria Math" panose="02040503050406030204" pitchFamily="18" charset="0"/>
                        </a:rPr>
                        <m:t>=26.55</m:t>
                      </m:r>
                      <m:r>
                        <a:rPr lang="zh-CN" altLang="en-US" i="1">
                          <a:latin typeface="Cambria Math" panose="02040503050406030204" pitchFamily="18" charset="0"/>
                        </a:rPr>
                        <m:t>𝜇</m:t>
                      </m:r>
                      <m:r>
                        <a:rPr lang="zh-CN" altLang="en-US" i="1">
                          <a:latin typeface="Cambria Math" panose="02040503050406030204" pitchFamily="18" charset="0"/>
                        </a:rPr>
                        <m:t>𝑠</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3857119" y="2643825"/>
                <a:ext cx="1740861" cy="369332"/>
              </a:xfrm>
              <a:prstGeom prst="rect">
                <a:avLst/>
              </a:prstGeom>
              <a:blipFill rotWithShape="0">
                <a:blip r:embed="rId6"/>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857118" y="2964601"/>
                <a:ext cx="17408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035</m:t>
                          </m:r>
                        </m:sub>
                      </m:sSub>
                      <m:r>
                        <a:rPr lang="zh-CN" altLang="en-US" i="0">
                          <a:latin typeface="Cambria Math" panose="02040503050406030204" pitchFamily="18" charset="0"/>
                        </a:rPr>
                        <m:t>=75.82</m:t>
                      </m:r>
                      <m:r>
                        <a:rPr lang="zh-CN" altLang="en-US" i="1">
                          <a:latin typeface="Cambria Math" panose="02040503050406030204" pitchFamily="18" charset="0"/>
                        </a:rPr>
                        <m:t>𝜇</m:t>
                      </m:r>
                      <m:r>
                        <a:rPr lang="zh-CN" altLang="en-US" i="1">
                          <a:latin typeface="Cambria Math" panose="02040503050406030204" pitchFamily="18" charset="0"/>
                        </a:rPr>
                        <m:t>𝑠</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857118" y="2964601"/>
                <a:ext cx="1740861" cy="369332"/>
              </a:xfrm>
              <a:prstGeom prst="rect">
                <a:avLst/>
              </a:prstGeom>
              <a:blipFill rotWithShape="0">
                <a:blip r:embed="rId7"/>
                <a:stretch>
                  <a:fillRect b="-4918"/>
                </a:stretch>
              </a:blipFill>
            </p:spPr>
            <p:txBody>
              <a:bodyPr/>
              <a:lstStyle/>
              <a:p>
                <a:r>
                  <a:rPr lang="zh-CN" altLang="en-US">
                    <a:noFill/>
                  </a:rPr>
                  <a:t> </a:t>
                </a:r>
              </a:p>
            </p:txBody>
          </p:sp>
        </mc:Fallback>
      </mc:AlternateContent>
      <p:grpSp>
        <p:nvGrpSpPr>
          <p:cNvPr id="21" name="组合 20"/>
          <p:cNvGrpSpPr/>
          <p:nvPr/>
        </p:nvGrpSpPr>
        <p:grpSpPr>
          <a:xfrm>
            <a:off x="5724128" y="4366329"/>
            <a:ext cx="2462670" cy="968882"/>
            <a:chOff x="5375331" y="1243737"/>
            <a:chExt cx="2462670" cy="968882"/>
          </a:xfrm>
        </p:grpSpPr>
        <p:sp>
          <p:nvSpPr>
            <p:cNvPr id="22" name="矩形 21"/>
            <p:cNvSpPr/>
            <p:nvPr/>
          </p:nvSpPr>
          <p:spPr>
            <a:xfrm>
              <a:off x="5575126" y="1675785"/>
              <a:ext cx="2063080" cy="369332"/>
            </a:xfrm>
            <a:prstGeom prst="rect">
              <a:avLst/>
            </a:prstGeom>
          </p:spPr>
          <p:txBody>
            <a:bodyPr wrap="square">
              <a:spAutoFit/>
            </a:bodyPr>
            <a:lstStyle/>
            <a:p>
              <a:r>
                <a:rPr lang="zh-CN" altLang="en-US" dirty="0"/>
                <a:t>理论值：</a:t>
              </a:r>
              <a:r>
                <a:rPr lang="en-US" altLang="zh-CN" dirty="0">
                  <a:latin typeface="Times New Roman" panose="02020603050405020304" pitchFamily="18" charset="0"/>
                  <a:cs typeface="Times New Roman" panose="02020603050405020304" pitchFamily="18" charset="0"/>
                </a:rPr>
                <a:t>5300m/s</a:t>
              </a:r>
              <a:endParaRPr lang="zh-CN" altLang="en-US"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5375331" y="1243737"/>
              <a:ext cx="2462670" cy="968882"/>
              <a:chOff x="5375331" y="1243737"/>
              <a:chExt cx="2462670" cy="968882"/>
            </a:xfrm>
          </p:grpSpPr>
          <p:sp>
            <p:nvSpPr>
              <p:cNvPr id="24" name="矩形 23"/>
              <p:cNvSpPr/>
              <p:nvPr/>
            </p:nvSpPr>
            <p:spPr bwMode="auto">
              <a:xfrm>
                <a:off x="5375331" y="1497523"/>
                <a:ext cx="2462670" cy="715096"/>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文本框 24"/>
              <p:cNvSpPr txBox="1"/>
              <p:nvPr/>
            </p:nvSpPr>
            <p:spPr>
              <a:xfrm>
                <a:off x="5524412" y="1243737"/>
                <a:ext cx="1363087" cy="369332"/>
              </a:xfrm>
              <a:prstGeom prst="rect">
                <a:avLst/>
              </a:prstGeom>
              <a:solidFill>
                <a:schemeClr val="bg1"/>
              </a:solidFill>
              <a:ln>
                <a:solidFill>
                  <a:schemeClr val="bg1">
                    <a:lumMod val="95000"/>
                  </a:schemeClr>
                </a:solidFill>
              </a:ln>
            </p:spPr>
            <p:txBody>
              <a:bodyPr wrap="square" rtlCol="0">
                <a:spAutoFit/>
              </a:bodyPr>
              <a:lstStyle/>
              <a:p>
                <a:r>
                  <a:rPr lang="en-US" altLang="zh-CN" b="1" dirty="0">
                    <a:solidFill>
                      <a:srgbClr val="0000FF"/>
                    </a:solidFill>
                  </a:rPr>
                  <a:t>S</a:t>
                </a:r>
                <a:r>
                  <a:rPr lang="en-US" altLang="zh-CN" b="1" baseline="-25000" dirty="0">
                    <a:solidFill>
                      <a:srgbClr val="0000FF"/>
                    </a:solidFill>
                  </a:rPr>
                  <a:t>0</a:t>
                </a:r>
                <a:r>
                  <a:rPr lang="zh-CN" altLang="en-US" b="1" dirty="0">
                    <a:solidFill>
                      <a:srgbClr val="0000FF"/>
                    </a:solidFill>
                  </a:rPr>
                  <a:t>波群</a:t>
                </a:r>
                <a:r>
                  <a:rPr lang="zh-CN" altLang="en-US" b="1" dirty="0" smtClean="0">
                    <a:solidFill>
                      <a:srgbClr val="0000FF"/>
                    </a:solidFill>
                  </a:rPr>
                  <a:t>速度</a:t>
                </a:r>
                <a:endParaRPr lang="zh-CN" altLang="en-US" b="1" dirty="0">
                  <a:solidFill>
                    <a:srgbClr val="0000FF"/>
                  </a:solidFill>
                </a:endParaRPr>
              </a:p>
            </p:txBody>
          </p:sp>
        </p:grpSp>
      </p:grpSp>
      <p:sp>
        <p:nvSpPr>
          <p:cNvPr id="27" name="右箭头 26"/>
          <p:cNvSpPr/>
          <p:nvPr/>
        </p:nvSpPr>
        <p:spPr bwMode="auto">
          <a:xfrm>
            <a:off x="3958458" y="4750815"/>
            <a:ext cx="1620000" cy="199911"/>
          </a:xfrm>
          <a:prstGeom prst="rightArrow">
            <a:avLst/>
          </a:prstGeom>
          <a:ln>
            <a:solidFill>
              <a:srgbClr val="0000FF"/>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0" name="上下箭头 29"/>
          <p:cNvSpPr/>
          <p:nvPr/>
        </p:nvSpPr>
        <p:spPr bwMode="auto">
          <a:xfrm>
            <a:off x="6739439" y="3171939"/>
            <a:ext cx="216024" cy="959163"/>
          </a:xfrm>
          <a:prstGeom prst="upDownArrow">
            <a:avLst/>
          </a:prstGeom>
          <a:ln>
            <a:solidFill>
              <a:srgbClr val="0000FF"/>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31" name="矩形 30"/>
              <p:cNvSpPr/>
              <p:nvPr/>
            </p:nvSpPr>
            <p:spPr>
              <a:xfrm>
                <a:off x="6847451" y="3466854"/>
                <a:ext cx="1043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r>
                        <a:rPr lang="zh-CN" altLang="en-US" i="1">
                          <a:latin typeface="Cambria Math" panose="02040503050406030204" pitchFamily="18" charset="0"/>
                        </a:rPr>
                        <m:t>误差</m:t>
                      </m:r>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847451" y="3466854"/>
                <a:ext cx="1043876" cy="369332"/>
              </a:xfrm>
              <a:prstGeom prst="rect">
                <a:avLst/>
              </a:prstGeom>
              <a:blipFill rotWithShape="0">
                <a:blip r:embed="rId8"/>
                <a:stretch>
                  <a:fillRect b="-10000"/>
                </a:stretch>
              </a:blipFill>
            </p:spPr>
            <p:txBody>
              <a:bodyPr/>
              <a:lstStyle/>
              <a:p>
                <a:r>
                  <a:rPr lang="zh-CN" altLang="en-US">
                    <a:noFill/>
                  </a:rPr>
                  <a:t> </a:t>
                </a:r>
              </a:p>
            </p:txBody>
          </p:sp>
        </mc:Fallback>
      </mc:AlternateContent>
      <p:sp>
        <p:nvSpPr>
          <p:cNvPr id="32" name="矩形 31"/>
          <p:cNvSpPr/>
          <p:nvPr/>
        </p:nvSpPr>
        <p:spPr>
          <a:xfrm>
            <a:off x="1688205" y="6119140"/>
            <a:ext cx="6048672" cy="646331"/>
          </a:xfrm>
          <a:prstGeom prst="rect">
            <a:avLst/>
          </a:prstGeom>
          <a:ln w="28575">
            <a:solidFill>
              <a:srgbClr val="0000FF"/>
            </a:solidFill>
          </a:ln>
        </p:spPr>
        <p:txBody>
          <a:bodyPr wrap="square">
            <a:spAutoFit/>
          </a:bodyPr>
          <a:lstStyle/>
          <a:p>
            <a:r>
              <a:rPr lang="zh-CN" altLang="en-US" b="1" dirty="0" smtClean="0">
                <a:latin typeface="Times New Roman" panose="02020603050405020304" pitchFamily="18" charset="0"/>
                <a:cs typeface="Times New Roman" panose="02020603050405020304" pitchFamily="18" charset="0"/>
              </a:rPr>
              <a:t>由于</a:t>
            </a:r>
            <a:r>
              <a:rPr lang="zh-CN" altLang="en-US" b="1" dirty="0">
                <a:latin typeface="Times New Roman" panose="02020603050405020304" pitchFamily="18" charset="0"/>
                <a:cs typeface="Times New Roman" panose="02020603050405020304" pitchFamily="18" charset="0"/>
              </a:rPr>
              <a:t>频散</a:t>
            </a:r>
            <a:r>
              <a:rPr lang="zh-CN" altLang="en-US" b="1" dirty="0" smtClean="0">
                <a:latin typeface="Times New Roman" panose="02020603050405020304" pitchFamily="18" charset="0"/>
                <a:cs typeface="Times New Roman" panose="02020603050405020304" pitchFamily="18" charset="0"/>
              </a:rPr>
              <a:t>现象</a:t>
            </a:r>
            <a:r>
              <a:rPr lang="zh-CN" altLang="en-US" b="1" dirty="0">
                <a:latin typeface="Times New Roman" panose="02020603050405020304" pitchFamily="18" charset="0"/>
                <a:cs typeface="Times New Roman" panose="02020603050405020304" pitchFamily="18" charset="0"/>
              </a:rPr>
              <a:t>的存在，准确波速很难得到，会对损伤定位及大小评估精度产生一定影响</a:t>
            </a:r>
          </a:p>
        </p:txBody>
      </p:sp>
      <p:cxnSp>
        <p:nvCxnSpPr>
          <p:cNvPr id="45" name="直接箭头连接符 44"/>
          <p:cNvCxnSpPr/>
          <p:nvPr/>
        </p:nvCxnSpPr>
        <p:spPr>
          <a:xfrm>
            <a:off x="1157254" y="1612353"/>
            <a:ext cx="450000" cy="0"/>
          </a:xfrm>
          <a:prstGeom prst="straightConnector1">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619672" y="1576349"/>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157254" y="1581012"/>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1137154" y="1555092"/>
                <a:ext cx="5357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m:rPr>
                              <m:sty m:val="p"/>
                            </m:rPr>
                            <a:rPr lang="en-US" altLang="zh-CN" sz="1400" i="0">
                              <a:latin typeface="Cambria Math" panose="02040503050406030204" pitchFamily="18" charset="0"/>
                            </a:rPr>
                            <m:t>t</m:t>
                          </m:r>
                        </m:e>
                        <m:sub>
                          <m:r>
                            <a:rPr lang="en-US" altLang="zh-CN" sz="1400" i="0">
                              <a:latin typeface="Cambria Math" panose="02040503050406030204" pitchFamily="18" charset="0"/>
                            </a:rPr>
                            <m:t>010</m:t>
                          </m:r>
                        </m:sub>
                      </m:sSub>
                    </m:oMath>
                  </m:oMathPara>
                </a14:m>
                <a:endParaRPr lang="zh-CN" altLang="en-US" sz="1200" dirty="0"/>
              </a:p>
            </p:txBody>
          </p:sp>
        </mc:Choice>
        <mc:Fallback xmlns="">
          <p:sp>
            <p:nvSpPr>
              <p:cNvPr id="51" name="矩形 50"/>
              <p:cNvSpPr>
                <a:spLocks noRot="1" noChangeAspect="1" noMove="1" noResize="1" noEditPoints="1" noAdjustHandles="1" noChangeArrowheads="1" noChangeShapeType="1" noTextEdit="1"/>
              </p:cNvSpPr>
              <p:nvPr/>
            </p:nvSpPr>
            <p:spPr>
              <a:xfrm>
                <a:off x="1137154" y="1555092"/>
                <a:ext cx="535723" cy="307777"/>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2" name="直接箭头连接符 51"/>
          <p:cNvCxnSpPr/>
          <p:nvPr/>
        </p:nvCxnSpPr>
        <p:spPr>
          <a:xfrm>
            <a:off x="1159200" y="2190117"/>
            <a:ext cx="1314000" cy="0"/>
          </a:xfrm>
          <a:prstGeom prst="straightConnector1">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483768" y="2154113"/>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159200" y="2158776"/>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p:cNvSpPr/>
              <p:nvPr/>
            </p:nvSpPr>
            <p:spPr>
              <a:xfrm>
                <a:off x="1705537" y="2112275"/>
                <a:ext cx="5357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35</m:t>
                          </m:r>
                        </m:sub>
                      </m:sSub>
                    </m:oMath>
                  </m:oMathPara>
                </a14:m>
                <a:endParaRPr lang="zh-CN" altLang="en-US" sz="1200" dirty="0"/>
              </a:p>
            </p:txBody>
          </p:sp>
        </mc:Choice>
        <mc:Fallback xmlns="">
          <p:sp>
            <p:nvSpPr>
              <p:cNvPr id="55" name="矩形 54"/>
              <p:cNvSpPr>
                <a:spLocks noRot="1" noChangeAspect="1" noMove="1" noResize="1" noEditPoints="1" noAdjustHandles="1" noChangeArrowheads="1" noChangeShapeType="1" noTextEdit="1"/>
              </p:cNvSpPr>
              <p:nvPr/>
            </p:nvSpPr>
            <p:spPr>
              <a:xfrm>
                <a:off x="1705537" y="2112275"/>
                <a:ext cx="535724" cy="307777"/>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910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12</a:t>
            </a:fld>
            <a:endParaRPr lang="en-US" altLang="zh-CN" dirty="0"/>
          </a:p>
        </p:txBody>
      </p:sp>
      <p:sp>
        <p:nvSpPr>
          <p:cNvPr id="5" name="Rectangle 2"/>
          <p:cNvSpPr>
            <a:spLocks noGrp="1" noChangeArrowheads="1"/>
          </p:cNvSpPr>
          <p:nvPr>
            <p:ph type="title"/>
          </p:nvPr>
        </p:nvSpPr>
        <p:spPr>
          <a:xfrm>
            <a:off x="357188" y="548680"/>
            <a:ext cx="579898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二</a:t>
            </a:r>
            <a:r>
              <a:rPr lang="zh-CN" altLang="en-US" sz="2600" dirty="0">
                <a:latin typeface="Arial" panose="020B0604020202020204" pitchFamily="34" charset="0"/>
                <a:ea typeface="黑体" pitchFamily="2" charset="-122"/>
                <a:cs typeface="Arial" panose="020B0604020202020204" pitchFamily="34" charset="0"/>
              </a:rPr>
              <a:t>维板状结构的单级损伤</a:t>
            </a:r>
            <a:r>
              <a:rPr lang="zh-CN" altLang="en-US" sz="2600" dirty="0" smtClean="0">
                <a:latin typeface="Arial" panose="020B0604020202020204" pitchFamily="34" charset="0"/>
                <a:ea typeface="黑体" pitchFamily="2" charset="-122"/>
                <a:cs typeface="Arial" panose="020B0604020202020204" pitchFamily="34" charset="0"/>
              </a:rPr>
              <a:t>评估</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Slide Number Placeholder 3"/>
          <p:cNvSpPr txBox="1">
            <a:spLocks/>
          </p:cNvSpPr>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200" kern="1200">
                <a:solidFill>
                  <a:schemeClr val="tx1"/>
                </a:solidFill>
                <a:latin typeface="+mj-lt"/>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06C88229-2361-4A3F-BA53-4D47DBEF09B6}"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1822352203"/>
                  </p:ext>
                </p:extLst>
              </p:nvPr>
            </p:nvGraphicFramePr>
            <p:xfrm>
              <a:off x="517782" y="5373216"/>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822352203"/>
                  </p:ext>
                </p:extLst>
              </p:nvPr>
            </p:nvGraphicFramePr>
            <p:xfrm>
              <a:off x="517782" y="5373216"/>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t="-3704" r="-203378"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99329" t="-3704" r="-10201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99329" t="-3704" r="-2013"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sp>
        <p:nvSpPr>
          <p:cNvPr id="14" name="文本框 13"/>
          <p:cNvSpPr txBox="1"/>
          <p:nvPr/>
        </p:nvSpPr>
        <p:spPr>
          <a:xfrm>
            <a:off x="225024" y="1087111"/>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几何模型</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6" name="文本框 15"/>
          <p:cNvSpPr txBox="1"/>
          <p:nvPr/>
        </p:nvSpPr>
        <p:spPr>
          <a:xfrm>
            <a:off x="316883" y="4838619"/>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材料参数</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7" name="文本框 16"/>
          <p:cNvSpPr txBox="1"/>
          <p:nvPr/>
        </p:nvSpPr>
        <p:spPr>
          <a:xfrm>
            <a:off x="556382" y="1596862"/>
            <a:ext cx="1279314" cy="369332"/>
          </a:xfrm>
          <a:prstGeom prst="rect">
            <a:avLst/>
          </a:prstGeom>
          <a:noFill/>
        </p:spPr>
        <p:txBody>
          <a:bodyPr wrap="square" rtlCol="0">
            <a:spAutoFit/>
          </a:bodyPr>
          <a:lstStyle/>
          <a:p>
            <a:endParaRPr lang="zh-CN" altLang="en-US" dirty="0"/>
          </a:p>
        </p:txBody>
      </p:sp>
      <p:cxnSp>
        <p:nvCxnSpPr>
          <p:cNvPr id="20" name="直接连接符 19"/>
          <p:cNvCxnSpPr/>
          <p:nvPr/>
        </p:nvCxnSpPr>
        <p:spPr bwMode="auto">
          <a:xfrm>
            <a:off x="3516868" y="1263794"/>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cxnSp>
        <p:nvCxnSpPr>
          <p:cNvPr id="21" name="直接连接符 20"/>
          <p:cNvCxnSpPr/>
          <p:nvPr/>
        </p:nvCxnSpPr>
        <p:spPr bwMode="auto">
          <a:xfrm flipH="1">
            <a:off x="540000" y="4906064"/>
            <a:ext cx="2977200" cy="0"/>
          </a:xfrm>
          <a:prstGeom prst="line">
            <a:avLst/>
          </a:prstGeom>
          <a:solidFill>
            <a:schemeClr val="accent1"/>
          </a:solidFill>
          <a:ln w="19050" cap="flat" cmpd="sng" algn="ctr">
            <a:solidFill>
              <a:srgbClr val="00B050"/>
            </a:solidFill>
            <a:prstDash val="sysDash"/>
            <a:round/>
            <a:headEnd type="none" w="med" len="med"/>
            <a:tailEnd type="none" w="med" len="med"/>
          </a:ln>
          <a:effectLst/>
        </p:spPr>
      </p:cxnSp>
      <p:pic>
        <p:nvPicPr>
          <p:cNvPr id="23" name="图片 22"/>
          <p:cNvPicPr>
            <a:picLocks/>
          </p:cNvPicPr>
          <p:nvPr/>
        </p:nvPicPr>
        <p:blipFill>
          <a:blip r:embed="rId4">
            <a:extLst>
              <a:ext uri="{28A0092B-C50C-407E-A947-70E740481C1C}">
                <a14:useLocalDpi xmlns:a14="http://schemas.microsoft.com/office/drawing/2010/main" val="0"/>
              </a:ext>
            </a:extLst>
          </a:blip>
          <a:stretch>
            <a:fillRect/>
          </a:stretch>
        </p:blipFill>
        <p:spPr>
          <a:xfrm>
            <a:off x="267930" y="1353416"/>
            <a:ext cx="3240000" cy="32400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1530018"/>
            <a:ext cx="3600000" cy="2331030"/>
          </a:xfrm>
          <a:prstGeom prst="rect">
            <a:avLst/>
          </a:prstGeom>
        </p:spPr>
      </p:pic>
      <p:sp>
        <p:nvSpPr>
          <p:cNvPr id="25" name="文本框 24"/>
          <p:cNvSpPr txBox="1"/>
          <p:nvPr/>
        </p:nvSpPr>
        <p:spPr>
          <a:xfrm>
            <a:off x="3383868" y="1097842"/>
            <a:ext cx="1368152"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单元划分</a:t>
            </a: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7944" y="4279847"/>
            <a:ext cx="3600000" cy="2420991"/>
          </a:xfrm>
          <a:prstGeom prst="rect">
            <a:avLst/>
          </a:prstGeom>
        </p:spPr>
      </p:pic>
      <p:cxnSp>
        <p:nvCxnSpPr>
          <p:cNvPr id="27" name="直接连接符 26"/>
          <p:cNvCxnSpPr/>
          <p:nvPr/>
        </p:nvCxnSpPr>
        <p:spPr bwMode="auto">
          <a:xfrm flipH="1">
            <a:off x="3507930" y="3933056"/>
            <a:ext cx="504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28" name="文本框 27"/>
          <p:cNvSpPr txBox="1"/>
          <p:nvPr/>
        </p:nvSpPr>
        <p:spPr>
          <a:xfrm>
            <a:off x="3521939" y="3930081"/>
            <a:ext cx="1368152" cy="369332"/>
          </a:xfrm>
          <a:prstGeom prst="rect">
            <a:avLst/>
          </a:prstGeom>
          <a:noFill/>
        </p:spPr>
        <p:txBody>
          <a:bodyPr wrap="square" rtlCol="0">
            <a:spAutoFit/>
          </a:bodyPr>
          <a:lstStyle/>
          <a:p>
            <a:pPr algn="ctr"/>
            <a:r>
              <a:rPr lang="zh-CN" altLang="en-US" b="1" dirty="0" smtClean="0">
                <a:solidFill>
                  <a:srgbClr val="FF0000"/>
                </a:solidFill>
                <a:latin typeface="黑体" panose="02010609060101010101" pitchFamily="49" charset="-122"/>
                <a:ea typeface="黑体" panose="02010609060101010101" pitchFamily="49" charset="-122"/>
              </a:rPr>
              <a:t>球应力云图</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7909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l="7942" t="3848" r="9095"/>
          <a:stretch/>
        </p:blipFill>
        <p:spPr bwMode="auto">
          <a:xfrm>
            <a:off x="5990049" y="3157874"/>
            <a:ext cx="3096000" cy="1799695"/>
          </a:xfrm>
          <a:prstGeom prst="rect">
            <a:avLst/>
          </a:prstGeom>
          <a:ln>
            <a:noFill/>
          </a:ln>
          <a:extLst>
            <a:ext uri="{53640926-AAD7-44D8-BBD7-CCE9431645EC}">
              <a14:shadowObscured xmlns:a14="http://schemas.microsoft.com/office/drawing/2010/main"/>
            </a:ext>
          </a:extLst>
        </p:spPr>
      </p:pic>
      <p:pic>
        <p:nvPicPr>
          <p:cNvPr id="83" name="图片 82"/>
          <p:cNvPicPr>
            <a:picLocks noChangeAspect="1"/>
          </p:cNvPicPr>
          <p:nvPr/>
        </p:nvPicPr>
        <p:blipFill rotWithShape="1">
          <a:blip r:embed="rId4" cstate="print">
            <a:extLst>
              <a:ext uri="{28A0092B-C50C-407E-A947-70E740481C1C}">
                <a14:useLocalDpi xmlns:a14="http://schemas.microsoft.com/office/drawing/2010/main" val="0"/>
              </a:ext>
            </a:extLst>
          </a:blip>
          <a:srcRect l="6965" t="2695" r="9231"/>
          <a:stretch/>
        </p:blipFill>
        <p:spPr bwMode="auto">
          <a:xfrm>
            <a:off x="2761363" y="3163190"/>
            <a:ext cx="3096000" cy="1807471"/>
          </a:xfrm>
          <a:prstGeom prst="rect">
            <a:avLst/>
          </a:prstGeom>
          <a:ln>
            <a:noFill/>
          </a:ln>
          <a:extLst>
            <a:ext uri="{53640926-AAD7-44D8-BBD7-CCE9431645EC}">
              <a14:shadowObscured xmlns:a14="http://schemas.microsoft.com/office/drawing/2010/main"/>
            </a:ext>
          </a:extLst>
        </p:spPr>
      </p:pic>
      <p:pic>
        <p:nvPicPr>
          <p:cNvPr id="82" name="图片 81"/>
          <p:cNvPicPr>
            <a:picLocks noChangeAspect="1"/>
          </p:cNvPicPr>
          <p:nvPr/>
        </p:nvPicPr>
        <p:blipFill rotWithShape="1">
          <a:blip r:embed="rId5"/>
          <a:srcRect t="2737"/>
          <a:stretch/>
        </p:blipFill>
        <p:spPr>
          <a:xfrm>
            <a:off x="5990049" y="1246379"/>
            <a:ext cx="3096000" cy="1807420"/>
          </a:xfrm>
          <a:prstGeom prst="rect">
            <a:avLst/>
          </a:prstGeom>
        </p:spPr>
      </p:pic>
      <p:pic>
        <p:nvPicPr>
          <p:cNvPr id="81" name="图片 80"/>
          <p:cNvPicPr>
            <a:picLocks noChangeAspect="1"/>
          </p:cNvPicPr>
          <p:nvPr/>
        </p:nvPicPr>
        <p:blipFill rotWithShape="1">
          <a:blip r:embed="rId6" cstate="print">
            <a:extLst>
              <a:ext uri="{28A0092B-C50C-407E-A947-70E740481C1C}">
                <a14:useLocalDpi xmlns:a14="http://schemas.microsoft.com/office/drawing/2010/main" val="0"/>
              </a:ext>
            </a:extLst>
          </a:blip>
          <a:srcRect l="7058" t="2429" r="9131"/>
          <a:stretch/>
        </p:blipFill>
        <p:spPr bwMode="auto">
          <a:xfrm>
            <a:off x="2761459" y="1254900"/>
            <a:ext cx="3096000" cy="1807019"/>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13</a:t>
            </a:fld>
            <a:endParaRPr lang="en-US" altLang="zh-CN" dirty="0"/>
          </a:p>
        </p:txBody>
      </p:sp>
      <p:sp>
        <p:nvSpPr>
          <p:cNvPr id="5" name="Rectangle 2"/>
          <p:cNvSpPr>
            <a:spLocks noGrp="1" noChangeArrowheads="1"/>
          </p:cNvSpPr>
          <p:nvPr>
            <p:ph type="title"/>
          </p:nvPr>
        </p:nvSpPr>
        <p:spPr>
          <a:xfrm>
            <a:off x="357187" y="548680"/>
            <a:ext cx="5528943"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二</a:t>
            </a:r>
            <a:r>
              <a:rPr lang="zh-CN" altLang="en-US" sz="2600" dirty="0">
                <a:latin typeface="Arial" panose="020B0604020202020204" pitchFamily="34" charset="0"/>
                <a:ea typeface="黑体" pitchFamily="2" charset="-122"/>
                <a:cs typeface="Arial" panose="020B0604020202020204" pitchFamily="34" charset="0"/>
              </a:rPr>
              <a:t>维板状结构的单级损伤</a:t>
            </a:r>
            <a:r>
              <a:rPr lang="zh-CN" altLang="en-US" sz="2600" dirty="0" smtClean="0">
                <a:latin typeface="Arial" panose="020B0604020202020204" pitchFamily="34" charset="0"/>
                <a:ea typeface="黑体" pitchFamily="2" charset="-122"/>
                <a:cs typeface="Arial" panose="020B0604020202020204" pitchFamily="34" charset="0"/>
              </a:rPr>
              <a:t>评估</a:t>
            </a:r>
            <a:r>
              <a:rPr lang="en-US" altLang="zh-CN" sz="2600" dirty="0">
                <a:latin typeface="Times New Roman" panose="02020603050405020304" pitchFamily="18" charset="0"/>
                <a:ea typeface="黑体" pitchFamily="2" charset="-122"/>
                <a:cs typeface="Times New Roman" panose="02020603050405020304" pitchFamily="18" charset="0"/>
              </a:rPr>
              <a:t>(Ⅱ)</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5" name="TextBox 4"/>
          <p:cNvSpPr txBox="1"/>
          <p:nvPr/>
        </p:nvSpPr>
        <p:spPr>
          <a:xfrm>
            <a:off x="7341915" y="2804872"/>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PZT2</a:t>
            </a:r>
            <a:endParaRPr lang="zh-CN" altLang="en-US" sz="1200" dirty="0">
              <a:latin typeface="宋体" pitchFamily="2" charset="-122"/>
              <a:ea typeface="宋体" pitchFamily="2" charset="-122"/>
            </a:endParaRPr>
          </a:p>
        </p:txBody>
      </p:sp>
      <p:sp>
        <p:nvSpPr>
          <p:cNvPr id="47" name="TextBox 4"/>
          <p:cNvSpPr txBox="1"/>
          <p:nvPr/>
        </p:nvSpPr>
        <p:spPr>
          <a:xfrm>
            <a:off x="7353304" y="4688476"/>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PZT4</a:t>
            </a:r>
            <a:endParaRPr lang="zh-CN" altLang="en-US" sz="1200" dirty="0">
              <a:latin typeface="宋体" pitchFamily="2" charset="-122"/>
              <a:ea typeface="宋体" pitchFamily="2" charset="-122"/>
            </a:endParaRPr>
          </a:p>
        </p:txBody>
      </p:sp>
      <p:sp>
        <p:nvSpPr>
          <p:cNvPr id="48" name="TextBox 4"/>
          <p:cNvSpPr txBox="1"/>
          <p:nvPr/>
        </p:nvSpPr>
        <p:spPr>
          <a:xfrm>
            <a:off x="4155012" y="2827587"/>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PZT1</a:t>
            </a:r>
            <a:endParaRPr lang="zh-CN" altLang="en-US" sz="1200" dirty="0">
              <a:latin typeface="宋体" pitchFamily="2" charset="-122"/>
              <a:ea typeface="宋体" pitchFamily="2" charset="-122"/>
            </a:endParaRPr>
          </a:p>
        </p:txBody>
      </p:sp>
      <p:sp>
        <p:nvSpPr>
          <p:cNvPr id="49" name="TextBox 4"/>
          <p:cNvSpPr txBox="1"/>
          <p:nvPr/>
        </p:nvSpPr>
        <p:spPr>
          <a:xfrm>
            <a:off x="4142921" y="4736177"/>
            <a:ext cx="571488" cy="276999"/>
          </a:xfrm>
          <a:prstGeom prst="rect">
            <a:avLst/>
          </a:prstGeom>
          <a:noFill/>
        </p:spPr>
        <p:txBody>
          <a:bodyPr wrap="square" rtlCol="0">
            <a:spAutoFit/>
          </a:bodyPr>
          <a:lstStyle/>
          <a:p>
            <a:r>
              <a:rPr lang="en-US" altLang="zh-CN" sz="1200" dirty="0" smtClean="0">
                <a:latin typeface="宋体" pitchFamily="2" charset="-122"/>
                <a:ea typeface="宋体" pitchFamily="2" charset="-122"/>
              </a:rPr>
              <a:t>PZT3</a:t>
            </a:r>
            <a:endParaRPr lang="zh-CN" altLang="en-US" sz="1200" dirty="0">
              <a:latin typeface="宋体" pitchFamily="2" charset="-122"/>
              <a:ea typeface="宋体" pitchFamily="2" charset="-122"/>
            </a:endParaRPr>
          </a:p>
        </p:txBody>
      </p:sp>
      <p:sp>
        <p:nvSpPr>
          <p:cNvPr id="50" name="椭圆 49"/>
          <p:cNvSpPr/>
          <p:nvPr/>
        </p:nvSpPr>
        <p:spPr>
          <a:xfrm>
            <a:off x="4984908" y="1606763"/>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424000" y="1569480"/>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138202" y="3496320"/>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182998" y="3492879"/>
            <a:ext cx="144016" cy="125668"/>
          </a:xfrm>
          <a:prstGeom prst="ellipse">
            <a:avLst/>
          </a:prstGeom>
          <a:noFill/>
          <a:ln w="952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2745221" y="1230086"/>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967594" y="1231208"/>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745221" y="3140968"/>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967594" y="3142090"/>
            <a:ext cx="3140910" cy="18463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8" name="表格 77"/>
          <p:cNvGraphicFramePr>
            <a:graphicFrameLocks noGrp="1"/>
          </p:cNvGraphicFramePr>
          <p:nvPr>
            <p:extLst>
              <p:ext uri="{D42A27DB-BD31-4B8C-83A1-F6EECF244321}">
                <p14:modId xmlns:p14="http://schemas.microsoft.com/office/powerpoint/2010/main" val="983819758"/>
              </p:ext>
            </p:extLst>
          </p:nvPr>
        </p:nvGraphicFramePr>
        <p:xfrm>
          <a:off x="5076056" y="5531698"/>
          <a:ext cx="3240360" cy="849630"/>
        </p:xfrm>
        <a:graphic>
          <a:graphicData uri="http://schemas.openxmlformats.org/drawingml/2006/table">
            <a:tbl>
              <a:tblPr>
                <a:tableStyleId>{5C22544A-7EE6-4342-B048-85BDC9FD1C3A}</a:tableStyleId>
              </a:tblPr>
              <a:tblGrid>
                <a:gridCol w="648072"/>
                <a:gridCol w="1440160"/>
                <a:gridCol w="1152128"/>
              </a:tblGrid>
              <a:tr h="47179">
                <a:tc>
                  <a:txBody>
                    <a:bodyPr/>
                    <a:lstStyle/>
                    <a:p>
                      <a:pPr algn="l"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损伤</a:t>
                      </a: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位置</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sz="1200" b="1" u="none" strike="noStrike" dirty="0">
                          <a:solidFill>
                            <a:schemeClr val="tx1"/>
                          </a:solidFill>
                          <a:effectLst/>
                          <a:latin typeface="Times New Roman" panose="02020603050405020304" pitchFamily="18" charset="0"/>
                          <a:cs typeface="Times New Roman" panose="02020603050405020304" pitchFamily="18" charset="0"/>
                        </a:rPr>
                        <a:t>x,y</a:t>
                      </a:r>
                      <a:r>
                        <a:rPr lang="en-US"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损伤直径</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altLang="zh-CN" sz="1200" b="1" u="none" strike="noStrike" dirty="0">
                          <a:solidFill>
                            <a:schemeClr val="tx1"/>
                          </a:solidFill>
                          <a:effectLst/>
                          <a:latin typeface="Times New Roman" panose="02020603050405020304" pitchFamily="18" charset="0"/>
                          <a:cs typeface="Times New Roman" panose="02020603050405020304" pitchFamily="18" charset="0"/>
                        </a:rPr>
                        <a:t>mm)</a:t>
                      </a:r>
                      <a:endParaRPr lang="en-US" altLang="zh-CN"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模拟值</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(105, -31.5)</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28.16</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真实值</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(90,-30)</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7</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误差</a:t>
                      </a:r>
                      <a:endParaRPr lang="zh-CN" altLang="en-US" sz="1200" b="1" i="0" u="none" strike="noStrike" dirty="0">
                        <a:solidFill>
                          <a:schemeClr val="tx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effectLst/>
                          <a:latin typeface="Times New Roman" panose="02020603050405020304" pitchFamily="18" charset="0"/>
                          <a:cs typeface="Times New Roman" panose="02020603050405020304" pitchFamily="18" charset="0"/>
                        </a:rPr>
                        <a:t>15.89%</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u="none" strike="noStrike" dirty="0">
                          <a:solidFill>
                            <a:srgbClr val="FF0000"/>
                          </a:solidFill>
                          <a:effectLst/>
                          <a:latin typeface="Times New Roman" panose="02020603050405020304" pitchFamily="18" charset="0"/>
                          <a:cs typeface="Times New Roman" panose="02020603050405020304" pitchFamily="18" charset="0"/>
                        </a:rPr>
                        <a:t>302.29%</a:t>
                      </a:r>
                      <a:endParaRPr lang="en-US" altLang="zh-CN" sz="1200" b="0" i="0" u="none" strike="noStrike"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9" name="右箭头 78"/>
          <p:cNvSpPr/>
          <p:nvPr/>
        </p:nvSpPr>
        <p:spPr>
          <a:xfrm>
            <a:off x="4368748" y="5810740"/>
            <a:ext cx="144016" cy="195059"/>
          </a:xfrm>
          <a:prstGeom prst="rightArrow">
            <a:avLst/>
          </a:prstGeom>
          <a:solidFill>
            <a:schemeClr val="tx1"/>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9" name="图片 9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806" y="980728"/>
            <a:ext cx="2520000" cy="2520000"/>
          </a:xfrm>
          <a:prstGeom prst="rect">
            <a:avLst/>
          </a:prstGeom>
        </p:spPr>
      </p:pic>
      <p:sp>
        <p:nvSpPr>
          <p:cNvPr id="101" name="矩形 100"/>
          <p:cNvSpPr/>
          <p:nvPr/>
        </p:nvSpPr>
        <p:spPr bwMode="auto">
          <a:xfrm>
            <a:off x="2107609" y="3429000"/>
            <a:ext cx="223200" cy="1103630"/>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880952798"/>
                  </p:ext>
                </p:extLst>
              </p:nvPr>
            </p:nvGraphicFramePr>
            <p:xfrm>
              <a:off x="50663" y="4557708"/>
              <a:ext cx="2592288" cy="584200"/>
            </p:xfrm>
            <a:graphic>
              <a:graphicData uri="http://schemas.openxmlformats.org/drawingml/2006/table">
                <a:tbl>
                  <a:tblPr firstRow="1" firstCol="1" bandRow="1">
                    <a:tableStyleId>{5C22544A-7EE6-4342-B048-85BDC9FD1C3A}</a:tableStyleId>
                  </a:tblPr>
                  <a:tblGrid>
                    <a:gridCol w="611560"/>
                    <a:gridCol w="504056"/>
                    <a:gridCol w="504056"/>
                    <a:gridCol w="504056"/>
                    <a:gridCol w="468560"/>
                  </a:tblGrid>
                  <a:tr h="292100">
                    <a:tc rowSpan="2">
                      <a:txBody>
                        <a:bodyPr/>
                        <a:lstStyle/>
                        <a:p>
                          <a:pPr algn="ctr" eaLnBrk="0">
                            <a:spcBef>
                              <a:spcPts val="300"/>
                            </a:spcBef>
                            <a:spcAft>
                              <a:spcPts val="300"/>
                            </a:spcAft>
                          </a:pPr>
                          <a:r>
                            <a:rPr lang="zh-CN" sz="1200" kern="100" dirty="0" smtClean="0">
                              <a:ln>
                                <a:noFill/>
                              </a:ln>
                              <a:solidFill>
                                <a:schemeClr val="tx1"/>
                              </a:solidFill>
                              <a:effectLst/>
                            </a:rPr>
                            <a:t>延迟时间</a:t>
                          </a:r>
                          <a14:m>
                            <m:oMath xmlns:m="http://schemas.openxmlformats.org/officeDocument/2006/math">
                              <m:d>
                                <m:dPr>
                                  <m:ctrlPr>
                                    <a:rPr lang="zh-CN" sz="1200" i="1" kern="100">
                                      <a:ln>
                                        <a:noFill/>
                                      </a:ln>
                                      <a:solidFill>
                                        <a:schemeClr val="tx1"/>
                                      </a:solidFill>
                                      <a:effectLst/>
                                      <a:latin typeface="Cambria Math" panose="02040503050406030204" pitchFamily="18" charset="0"/>
                                    </a:rPr>
                                  </m:ctrlPr>
                                </m:dPr>
                                <m:e>
                                  <m:r>
                                    <a:rPr lang="en-US" sz="1200" kern="100">
                                      <a:ln>
                                        <a:noFill/>
                                      </a:ln>
                                      <a:solidFill>
                                        <a:schemeClr val="tx1"/>
                                      </a:solidFill>
                                      <a:effectLst/>
                                      <a:latin typeface="Cambria Math" panose="02040503050406030204" pitchFamily="18" charset="0"/>
                                    </a:rPr>
                                    <m:t>𝜇</m:t>
                                  </m:r>
                                  <m:r>
                                    <a:rPr lang="en-US" sz="1200" kern="100">
                                      <a:ln>
                                        <a:noFill/>
                                      </a:ln>
                                      <a:solidFill>
                                        <a:schemeClr val="tx1"/>
                                      </a:solidFill>
                                      <a:effectLst/>
                                      <a:latin typeface="Cambria Math" panose="02040503050406030204" pitchFamily="18" charset="0"/>
                                    </a:rPr>
                                    <m:t>𝑠</m:t>
                                  </m:r>
                                </m:e>
                              </m:d>
                            </m:oMath>
                          </a14:m>
                          <a:endParaRPr lang="zh-CN" sz="1200" b="1" kern="10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01</m:t>
                                    </m:r>
                                  </m:sub>
                                </m:sSub>
                              </m:oMath>
                            </m:oMathPara>
                          </a14:m>
                          <a:endParaRPr lang="zh-CN" sz="1200" b="1" kern="100" dirty="0">
                            <a:ln>
                              <a:no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02</m:t>
                                    </m:r>
                                  </m:sub>
                                </m:sSub>
                              </m:oMath>
                            </m:oMathPara>
                          </a14:m>
                          <a:endParaRPr lang="zh-CN" sz="1200" b="1" kern="100" dirty="0">
                            <a:ln>
                              <a:no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03</m:t>
                                    </m:r>
                                  </m:sub>
                                </m:sSub>
                              </m:oMath>
                            </m:oMathPara>
                          </a14:m>
                          <a:endParaRPr lang="zh-CN" sz="1200" b="1" kern="1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04</m:t>
                                    </m:r>
                                  </m:sub>
                                </m:sSub>
                              </m:oMath>
                            </m:oMathPara>
                          </a14:m>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2100">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36.23</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30.36</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880952798"/>
                  </p:ext>
                </p:extLst>
              </p:nvPr>
            </p:nvGraphicFramePr>
            <p:xfrm>
              <a:off x="50663" y="4557708"/>
              <a:ext cx="2592288" cy="584200"/>
            </p:xfrm>
            <a:graphic>
              <a:graphicData uri="http://schemas.openxmlformats.org/drawingml/2006/table">
                <a:tbl>
                  <a:tblPr firstRow="1" firstCol="1" bandRow="1">
                    <a:tableStyleId>{5C22544A-7EE6-4342-B048-85BDC9FD1C3A}</a:tableStyleId>
                  </a:tblPr>
                  <a:tblGrid>
                    <a:gridCol w="611560"/>
                    <a:gridCol w="504056"/>
                    <a:gridCol w="504056"/>
                    <a:gridCol w="504056"/>
                    <a:gridCol w="468560"/>
                  </a:tblGrid>
                  <a:tr h="292100">
                    <a:tc rowSpan="2">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1000" t="-1031" r="-328000" b="-618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121687" t="-2041" r="-2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221687" t="-2041" r="-1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321687" t="-2041" r="-95181" b="-11020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454545" t="-2041" r="-2597" b="-110204"/>
                          </a:stretch>
                        </a:blipFill>
                      </a:tcPr>
                    </a:tc>
                  </a:tr>
                  <a:tr h="292100">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36.23</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30.36</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05" name="矩形 104"/>
          <p:cNvSpPr/>
          <p:nvPr/>
        </p:nvSpPr>
        <p:spPr bwMode="auto">
          <a:xfrm>
            <a:off x="4741340" y="5349321"/>
            <a:ext cx="3926157" cy="1117899"/>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6" name="文本框 105"/>
          <p:cNvSpPr txBox="1"/>
          <p:nvPr/>
        </p:nvSpPr>
        <p:spPr>
          <a:xfrm>
            <a:off x="5160605" y="5129932"/>
            <a:ext cx="1643070" cy="360000"/>
          </a:xfrm>
          <a:prstGeom prst="rect">
            <a:avLst/>
          </a:prstGeom>
          <a:solidFill>
            <a:schemeClr val="bg1"/>
          </a:solidFill>
          <a:ln>
            <a:solidFill>
              <a:schemeClr val="bg1">
                <a:lumMod val="95000"/>
              </a:schemeClr>
            </a:solidFill>
          </a:ln>
        </p:spPr>
        <p:txBody>
          <a:bodyPr wrap="square" rtlCol="0">
            <a:spAutoFit/>
          </a:bodyPr>
          <a:lstStyle/>
          <a:p>
            <a:r>
              <a:rPr lang="zh-CN" altLang="en-US" b="1" dirty="0" smtClean="0">
                <a:solidFill>
                  <a:srgbClr val="0000FF"/>
                </a:solidFill>
              </a:rPr>
              <a:t>损伤评估结果</a:t>
            </a:r>
            <a:endParaRPr lang="zh-CN" altLang="en-US" b="1" dirty="0">
              <a:solidFill>
                <a:srgbClr val="0000FF"/>
              </a:solidFill>
            </a:endParaRPr>
          </a:p>
        </p:txBody>
      </p:sp>
      <p:pic>
        <p:nvPicPr>
          <p:cNvPr id="98" name="图片 97"/>
          <p:cNvPicPr>
            <a:picLocks noChangeAspect="1"/>
          </p:cNvPicPr>
          <p:nvPr/>
        </p:nvPicPr>
        <p:blipFill rotWithShape="1">
          <a:blip r:embed="rId9" cstate="print">
            <a:extLst>
              <a:ext uri="{28A0092B-C50C-407E-A947-70E740481C1C}">
                <a14:useLocalDpi xmlns:a14="http://schemas.microsoft.com/office/drawing/2010/main" val="0"/>
              </a:ext>
            </a:extLst>
          </a:blip>
          <a:srcRect t="6987"/>
          <a:stretch/>
        </p:blipFill>
        <p:spPr>
          <a:xfrm>
            <a:off x="-30334" y="5150443"/>
            <a:ext cx="4320000" cy="1807886"/>
          </a:xfrm>
          <a:prstGeom prst="rect">
            <a:avLst/>
          </a:prstGeom>
        </p:spPr>
      </p:pic>
      <mc:AlternateContent xmlns:mc="http://schemas.openxmlformats.org/markup-compatibility/2006" xmlns:a14="http://schemas.microsoft.com/office/drawing/2010/main">
        <mc:Choice Requires="a14">
          <p:sp>
            <p:nvSpPr>
              <p:cNvPr id="100" name="矩形 99"/>
              <p:cNvSpPr/>
              <p:nvPr/>
            </p:nvSpPr>
            <p:spPr>
              <a:xfrm>
                <a:off x="-13858" y="3349042"/>
                <a:ext cx="2671360" cy="1160574"/>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f>
                        <m:fPr>
                          <m:type m:val="noBar"/>
                          <m:ctrlPr>
                            <a:rPr lang="zh-CN" altLang="en-US" sz="900" i="1" smtClean="0">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en-US" altLang="zh-CN" sz="900" b="0" i="1" smtClean="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01</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num>
                        <m:den>
                          <m:eqArr>
                            <m:eqArrPr>
                              <m:ctrlPr>
                                <a:rPr lang="zh-CN" altLang="en-US" sz="900" i="1">
                                  <a:latin typeface="Cambria Math" panose="02040503050406030204" pitchFamily="18" charset="0"/>
                                </a:rPr>
                              </m:ctrlPr>
                            </m:eqArrPr>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02</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3</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3</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03</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
                              <m:r>
                                <a:rPr lang="zh-CN" altLang="en-US" sz="900" i="0">
                                  <a:latin typeface="Cambria Math" panose="02040503050406030204" pitchFamily="18" charset="0"/>
                                </a:rPr>
                                <m:t>&amp;</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𝑥</m:t>
                                      </m:r>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r>
                                        <a:rPr lang="zh-CN" altLang="en-US" sz="900" i="1">
                                          <a:latin typeface="Cambria Math" panose="02040503050406030204" pitchFamily="18" charset="0"/>
                                        </a:rPr>
                                        <m:t>𝑦</m:t>
                                      </m:r>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ad>
                                <m:radPr>
                                  <m:degHide m:val="on"/>
                                  <m:ctrlPr>
                                    <a:rPr lang="zh-CN" altLang="en-US" sz="900" i="1">
                                      <a:latin typeface="Cambria Math" panose="02040503050406030204" pitchFamily="18" charset="0"/>
                                    </a:rPr>
                                  </m:ctrlPr>
                                </m:radPr>
                                <m:deg/>
                                <m:e>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𝑥</m:t>
                                              </m:r>
                                            </m:e>
                                            <m:sub>
                                              <m:r>
                                                <a:rPr lang="zh-CN" altLang="en-US" sz="900" i="0">
                                                  <a:latin typeface="Cambria Math" panose="02040503050406030204" pitchFamily="18" charset="0"/>
                                                </a:rPr>
                                                <m:t>4</m:t>
                                              </m:r>
                                            </m:sub>
                                          </m:sSub>
                                          <m:r>
                                            <a:rPr lang="zh-CN" altLang="en-US" sz="900" i="0">
                                              <a:latin typeface="Cambria Math" panose="02040503050406030204" pitchFamily="18" charset="0"/>
                                            </a:rPr>
                                            <m:t>−</m:t>
                                          </m:r>
                                          <m:r>
                                            <a:rPr lang="zh-CN" altLang="en-US" sz="900" i="1">
                                              <a:latin typeface="Cambria Math" panose="02040503050406030204" pitchFamily="18" charset="0"/>
                                            </a:rPr>
                                            <m:t>𝑥</m:t>
                                          </m:r>
                                        </m:e>
                                      </m:d>
                                    </m:e>
                                    <m:sup>
                                      <m:r>
                                        <a:rPr lang="zh-CN" altLang="en-US" sz="900" i="0">
                                          <a:latin typeface="Cambria Math" panose="02040503050406030204" pitchFamily="18" charset="0"/>
                                        </a:rPr>
                                        <m:t>2</m:t>
                                      </m:r>
                                    </m:sup>
                                  </m:sSup>
                                  <m:r>
                                    <a:rPr lang="zh-CN" altLang="en-US" sz="900" i="0">
                                      <a:latin typeface="Cambria Math" panose="02040503050406030204" pitchFamily="18" charset="0"/>
                                    </a:rPr>
                                    <m:t>+</m:t>
                                  </m:r>
                                  <m:sSup>
                                    <m:sSupPr>
                                      <m:ctrlPr>
                                        <a:rPr lang="zh-CN" altLang="en-US" sz="900" i="1">
                                          <a:latin typeface="Cambria Math" panose="02040503050406030204" pitchFamily="18" charset="0"/>
                                        </a:rPr>
                                      </m:ctrlPr>
                                    </m:sSupPr>
                                    <m:e>
                                      <m:d>
                                        <m:dPr>
                                          <m:ctrlPr>
                                            <a:rPr lang="zh-CN" altLang="en-US" sz="900" i="1">
                                              <a:latin typeface="Cambria Math" panose="02040503050406030204" pitchFamily="18" charset="0"/>
                                            </a:rPr>
                                          </m:ctrlPr>
                                        </m:dPr>
                                        <m:e>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𝑦</m:t>
                                              </m:r>
                                            </m:e>
                                            <m:sub>
                                              <m:r>
                                                <a:rPr lang="zh-CN" altLang="en-US" sz="900" i="0">
                                                  <a:latin typeface="Cambria Math" panose="02040503050406030204" pitchFamily="18" charset="0"/>
                                                </a:rPr>
                                                <m:t>4</m:t>
                                              </m:r>
                                            </m:sub>
                                          </m:sSub>
                                          <m:r>
                                            <a:rPr lang="zh-CN" altLang="en-US" sz="900" i="0">
                                              <a:latin typeface="Cambria Math" panose="02040503050406030204" pitchFamily="18" charset="0"/>
                                            </a:rPr>
                                            <m:t>−</m:t>
                                          </m:r>
                                          <m:r>
                                            <a:rPr lang="zh-CN" altLang="en-US" sz="900" i="1">
                                              <a:latin typeface="Cambria Math" panose="02040503050406030204" pitchFamily="18" charset="0"/>
                                            </a:rPr>
                                            <m:t>𝑦</m:t>
                                          </m:r>
                                        </m:e>
                                      </m:d>
                                    </m:e>
                                    <m:sup>
                                      <m:r>
                                        <a:rPr lang="zh-CN" altLang="en-US" sz="900" i="0">
                                          <a:latin typeface="Cambria Math" panose="02040503050406030204" pitchFamily="18" charset="0"/>
                                        </a:rPr>
                                        <m:t>2</m:t>
                                      </m:r>
                                    </m:sup>
                                  </m:sSup>
                                </m:e>
                              </m:rad>
                              <m:r>
                                <a:rPr lang="zh-CN" altLang="en-US" sz="900" i="0">
                                  <a:latin typeface="Cambria Math" panose="02040503050406030204" pitchFamily="18" charset="0"/>
                                </a:rPr>
                                <m:t>=</m:t>
                              </m:r>
                              <m:r>
                                <a:rPr lang="zh-CN" altLang="en-US" sz="900" i="1">
                                  <a:latin typeface="Cambria Math" panose="02040503050406030204" pitchFamily="18" charset="0"/>
                                </a:rPr>
                                <m:t>𝑣</m:t>
                              </m:r>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𝑡</m:t>
                                  </m:r>
                                </m:e>
                                <m:sub>
                                  <m:r>
                                    <a:rPr lang="zh-CN" altLang="en-US" sz="900" i="0">
                                      <a:latin typeface="Cambria Math" panose="02040503050406030204" pitchFamily="18" charset="0"/>
                                    </a:rPr>
                                    <m:t>04</m:t>
                                  </m:r>
                                </m:sub>
                              </m:sSub>
                              <m:r>
                                <a:rPr lang="zh-CN" altLang="en-US" sz="900" i="0">
                                  <a:latin typeface="Cambria Math" panose="02040503050406030204" pitchFamily="18" charset="0"/>
                                </a:rPr>
                                <m:t>+</m:t>
                              </m:r>
                              <m:f>
                                <m:fPr>
                                  <m:ctrlPr>
                                    <a:rPr lang="zh-CN" altLang="en-US" sz="900" i="1">
                                      <a:latin typeface="Cambria Math" panose="02040503050406030204" pitchFamily="18" charset="0"/>
                                    </a:rPr>
                                  </m:ctrlPr>
                                </m:fPr>
                                <m:num>
                                  <m:rad>
                                    <m:radPr>
                                      <m:degHide m:val="on"/>
                                      <m:ctrlPr>
                                        <a:rPr lang="zh-CN" altLang="en-US" sz="900" i="1">
                                          <a:latin typeface="Cambria Math" panose="02040503050406030204" pitchFamily="18" charset="0"/>
                                        </a:rPr>
                                      </m:ctrlPr>
                                    </m:radPr>
                                    <m:deg/>
                                    <m:e>
                                      <m:r>
                                        <a:rPr lang="zh-CN" altLang="en-US" sz="900" i="0">
                                          <a:latin typeface="Cambria Math" panose="02040503050406030204" pitchFamily="18" charset="0"/>
                                        </a:rPr>
                                        <m:t>2</m:t>
                                      </m:r>
                                    </m:e>
                                  </m:rad>
                                </m:num>
                                <m:den>
                                  <m:r>
                                    <a:rPr lang="zh-CN" altLang="en-US" sz="900" i="0">
                                      <a:latin typeface="Cambria Math" panose="02040503050406030204" pitchFamily="18" charset="0"/>
                                    </a:rPr>
                                    <m:t>2</m:t>
                                  </m:r>
                                </m:den>
                              </m:f>
                              <m:r>
                                <a:rPr lang="zh-CN" altLang="en-US" sz="900" i="1">
                                  <a:latin typeface="Cambria Math" panose="02040503050406030204" pitchFamily="18" charset="0"/>
                                </a:rPr>
                                <m:t>𝑑</m:t>
                              </m:r>
                            </m:e>
                          </m:eqArr>
                        </m:den>
                      </m:f>
                    </m:oMath>
                  </m:oMathPara>
                </a14:m>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00" name="矩形 99"/>
              <p:cNvSpPr>
                <a:spLocks noRot="1" noChangeAspect="1" noMove="1" noResize="1" noEditPoints="1" noAdjustHandles="1" noChangeArrowheads="1" noChangeShapeType="1" noTextEdit="1"/>
              </p:cNvSpPr>
              <p:nvPr/>
            </p:nvSpPr>
            <p:spPr>
              <a:xfrm>
                <a:off x="-13858" y="3349042"/>
                <a:ext cx="2671360" cy="1160574"/>
              </a:xfrm>
              <a:prstGeom prst="rect">
                <a:avLst/>
              </a:prstGeom>
              <a:blipFill rotWithShape="0">
                <a:blip r:embed="rId18"/>
                <a:stretch>
                  <a:fillRect r="-11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4606875" y="2696840"/>
                <a:ext cx="219163" cy="12311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01</m:t>
                          </m:r>
                        </m:sub>
                      </m:sSub>
                    </m:oMath>
                  </m:oMathPara>
                </a14:m>
                <a:endParaRPr lang="zh-CN" altLang="en-US" sz="8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4606875" y="2696840"/>
                <a:ext cx="219163" cy="123111"/>
              </a:xfrm>
              <a:prstGeom prst="rect">
                <a:avLst/>
              </a:prstGeom>
              <a:blipFill rotWithShape="0">
                <a:blip r:embed="rId19"/>
                <a:stretch>
                  <a:fillRect l="-8333" r="-5556"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7883637" y="2633376"/>
                <a:ext cx="219163" cy="12311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02</m:t>
                          </m:r>
                        </m:sub>
                      </m:sSub>
                    </m:oMath>
                  </m:oMathPara>
                </a14:m>
                <a:endParaRPr lang="zh-CN" altLang="en-US" sz="8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7883637" y="2633376"/>
                <a:ext cx="219163" cy="123111"/>
              </a:xfrm>
              <a:prstGeom prst="rect">
                <a:avLst/>
              </a:prstGeom>
              <a:blipFill rotWithShape="0">
                <a:blip r:embed="rId20"/>
                <a:stretch>
                  <a:fillRect l="-8333" r="-8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4623834" y="4515556"/>
                <a:ext cx="181149" cy="12311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03</m:t>
                          </m:r>
                        </m:sub>
                      </m:sSub>
                    </m:oMath>
                  </m:oMathPara>
                </a14:m>
                <a:endParaRPr lang="zh-CN" altLang="en-US" sz="8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4623834" y="4515556"/>
                <a:ext cx="181149" cy="123111"/>
              </a:xfrm>
              <a:prstGeom prst="rect">
                <a:avLst/>
              </a:prstGeom>
              <a:blipFill rotWithShape="0">
                <a:blip r:embed="rId21"/>
                <a:stretch>
                  <a:fillRect l="-20690" r="-20690" b="-20000"/>
                </a:stretch>
              </a:blipFill>
            </p:spPr>
            <p:txBody>
              <a:bodyPr/>
              <a:lstStyle/>
              <a:p>
                <a:r>
                  <a:rPr lang="zh-CN" altLang="en-US">
                    <a:noFill/>
                  </a:rPr>
                  <a:t> </a:t>
                </a:r>
              </a:p>
            </p:txBody>
          </p:sp>
        </mc:Fallback>
      </mc:AlternateContent>
      <p:sp>
        <p:nvSpPr>
          <p:cNvPr id="2" name="矩形 1"/>
          <p:cNvSpPr/>
          <p:nvPr/>
        </p:nvSpPr>
        <p:spPr bwMode="auto">
          <a:xfrm>
            <a:off x="4644008" y="4657128"/>
            <a:ext cx="160975" cy="971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88" name="文本框 87"/>
              <p:cNvSpPr txBox="1"/>
              <p:nvPr/>
            </p:nvSpPr>
            <p:spPr>
              <a:xfrm>
                <a:off x="7883637" y="4626920"/>
                <a:ext cx="181149" cy="12311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m:t>
                      </m:r>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𝑡</m:t>
                          </m:r>
                        </m:e>
                        <m:sub>
                          <m:r>
                            <a:rPr lang="en-US" altLang="zh-CN" sz="800" b="0" i="1" smtClean="0">
                              <a:latin typeface="Cambria Math" panose="02040503050406030204" pitchFamily="18" charset="0"/>
                            </a:rPr>
                            <m:t>04</m:t>
                          </m:r>
                        </m:sub>
                      </m:sSub>
                    </m:oMath>
                  </m:oMathPara>
                </a14:m>
                <a:endParaRPr lang="zh-CN" altLang="en-US" sz="800" dirty="0"/>
              </a:p>
            </p:txBody>
          </p:sp>
        </mc:Choice>
        <mc:Fallback xmlns="">
          <p:sp>
            <p:nvSpPr>
              <p:cNvPr id="88" name="文本框 87"/>
              <p:cNvSpPr txBox="1">
                <a:spLocks noRot="1" noChangeAspect="1" noMove="1" noResize="1" noEditPoints="1" noAdjustHandles="1" noChangeArrowheads="1" noChangeShapeType="1" noTextEdit="1"/>
              </p:cNvSpPr>
              <p:nvPr/>
            </p:nvSpPr>
            <p:spPr>
              <a:xfrm>
                <a:off x="7883637" y="4626920"/>
                <a:ext cx="181149" cy="123111"/>
              </a:xfrm>
              <a:prstGeom prst="rect">
                <a:avLst/>
              </a:prstGeom>
              <a:blipFill rotWithShape="0">
                <a:blip r:embed="rId22"/>
                <a:stretch>
                  <a:fillRect l="-20000" r="-2000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656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6" name="表格 135"/>
              <p:cNvGraphicFramePr>
                <a:graphicFrameLocks noGrp="1"/>
              </p:cNvGraphicFramePr>
              <p:nvPr>
                <p:extLst>
                  <p:ext uri="{D42A27DB-BD31-4B8C-83A1-F6EECF244321}">
                    <p14:modId xmlns:p14="http://schemas.microsoft.com/office/powerpoint/2010/main" val="3646928314"/>
                  </p:ext>
                </p:extLst>
              </p:nvPr>
            </p:nvGraphicFramePr>
            <p:xfrm>
              <a:off x="3549883" y="1437375"/>
              <a:ext cx="4344144" cy="797560"/>
            </p:xfrm>
            <a:graphic>
              <a:graphicData uri="http://schemas.openxmlformats.org/drawingml/2006/table">
                <a:tbl>
                  <a:tblPr firstRow="1" bandRow="1">
                    <a:tableStyleId>{5C22544A-7EE6-4342-B048-85BDC9FD1C3A}</a:tableStyleId>
                  </a:tblPr>
                  <a:tblGrid>
                    <a:gridCol w="870857"/>
                    <a:gridCol w="592967"/>
                    <a:gridCol w="576064"/>
                    <a:gridCol w="576064"/>
                    <a:gridCol w="576064"/>
                    <a:gridCol w="576064"/>
                    <a:gridCol w="576064"/>
                  </a:tblGrid>
                  <a:tr h="370840">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13</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23</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4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34</m:t>
                                    </m:r>
                                  </m:sub>
                                </m:sSub>
                              </m:oMath>
                            </m:oMathPara>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r h="370840">
                    <a:tc>
                      <a:txBody>
                        <a:bodyPr/>
                        <a:lstStyle/>
                        <a:p>
                          <a:pPr algn="ctr" eaLnBrk="0">
                            <a:spcBef>
                              <a:spcPts val="300"/>
                            </a:spcBef>
                            <a:spcAft>
                              <a:spcPts val="300"/>
                            </a:spcAft>
                          </a:pPr>
                          <a:r>
                            <a:rPr lang="zh-CN" sz="1400" b="0" kern="1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延迟时间</a:t>
                          </a:r>
                          <a14:m>
                            <m:oMath xmlns:m="http://schemas.openxmlformats.org/officeDocument/2006/math">
                              <m:d>
                                <m:dPr>
                                  <m:ctrlPr>
                                    <a:rPr lang="zh-CN" sz="14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𝜇</m:t>
                                  </m:r>
                                  <m:r>
                                    <a:rPr lang="en-US" sz="14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e>
                              </m:d>
                            </m:oMath>
                          </a14:m>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35.69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6.74</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16.50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bl>
              </a:graphicData>
            </a:graphic>
          </p:graphicFrame>
        </mc:Choice>
        <mc:Fallback xmlns="">
          <p:graphicFrame>
            <p:nvGraphicFramePr>
              <p:cNvPr id="136" name="表格 135"/>
              <p:cNvGraphicFramePr>
                <a:graphicFrameLocks noGrp="1"/>
              </p:cNvGraphicFramePr>
              <p:nvPr>
                <p:extLst>
                  <p:ext uri="{D42A27DB-BD31-4B8C-83A1-F6EECF244321}">
                    <p14:modId xmlns:p14="http://schemas.microsoft.com/office/powerpoint/2010/main" val="3646928314"/>
                  </p:ext>
                </p:extLst>
              </p:nvPr>
            </p:nvGraphicFramePr>
            <p:xfrm>
              <a:off x="3549883" y="1437375"/>
              <a:ext cx="4344144" cy="797560"/>
            </p:xfrm>
            <a:graphic>
              <a:graphicData uri="http://schemas.openxmlformats.org/drawingml/2006/table">
                <a:tbl>
                  <a:tblPr firstRow="1" bandRow="1">
                    <a:tableStyleId>{5C22544A-7EE6-4342-B048-85BDC9FD1C3A}</a:tableStyleId>
                  </a:tblPr>
                  <a:tblGrid>
                    <a:gridCol w="870857"/>
                    <a:gridCol w="592967"/>
                    <a:gridCol w="576064"/>
                    <a:gridCol w="576064"/>
                    <a:gridCol w="576064"/>
                    <a:gridCol w="576064"/>
                    <a:gridCol w="576064"/>
                  </a:tblGrid>
                  <a:tr h="370840">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48454" t="-1639" r="-490722"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53684" t="-1639" r="-401053"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57447" t="-1639" r="-305319"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52632" t="-1639" r="-202105"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58511" t="-1639" r="-104255" b="-13114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51579" t="-1639" r="-3158" b="-131148"/>
                          </a:stretch>
                        </a:blipFill>
                      </a:tcPr>
                    </a:tc>
                  </a:tr>
                  <a:tr h="42672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99" t="-87324" r="-400699" b="-12676"/>
                          </a:stretch>
                        </a:blip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35.69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6.74</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50000"/>
                          </a:scheme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2.79</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eaLnBrk="0">
                            <a:spcBef>
                              <a:spcPts val="300"/>
                            </a:spcBef>
                            <a:spcAft>
                              <a:spcPts val="300"/>
                            </a:spcAft>
                          </a:pPr>
                          <a:r>
                            <a:rPr lang="en-US"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16.50</a:t>
                          </a:r>
                          <a:endParaRPr lang="zh-CN" sz="1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50000"/>
                          </a:schemeClr>
                        </a:solidFill>
                      </a:tcPr>
                    </a:tc>
                  </a:tr>
                </a:tbl>
              </a:graphicData>
            </a:graphic>
          </p:graphicFrame>
        </mc:Fallback>
      </mc:AlternateContent>
      <p:grpSp>
        <p:nvGrpSpPr>
          <p:cNvPr id="130" name="组合 129"/>
          <p:cNvGrpSpPr/>
          <p:nvPr/>
        </p:nvGrpSpPr>
        <p:grpSpPr>
          <a:xfrm>
            <a:off x="2636882" y="3025081"/>
            <a:ext cx="2649456" cy="2336545"/>
            <a:chOff x="473472" y="4033334"/>
            <a:chExt cx="2649456" cy="2336545"/>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21652" r="21417"/>
            <a:stretch/>
          </p:blipFill>
          <p:spPr>
            <a:xfrm>
              <a:off x="473472" y="4033334"/>
              <a:ext cx="2649456" cy="2336545"/>
            </a:xfrm>
            <a:prstGeom prst="rect">
              <a:avLst/>
            </a:prstGeom>
          </p:spPr>
        </p:pic>
        <p:grpSp>
          <p:nvGrpSpPr>
            <p:cNvPr id="122" name="组合 121"/>
            <p:cNvGrpSpPr/>
            <p:nvPr/>
          </p:nvGrpSpPr>
          <p:grpSpPr>
            <a:xfrm>
              <a:off x="597388" y="4055656"/>
              <a:ext cx="1679172" cy="632649"/>
              <a:chOff x="1185396" y="4852295"/>
              <a:chExt cx="1679172" cy="632649"/>
            </a:xfrm>
          </p:grpSpPr>
          <p:sp>
            <p:nvSpPr>
              <p:cNvPr id="123" name="矩形 122"/>
              <p:cNvSpPr/>
              <p:nvPr/>
            </p:nvSpPr>
            <p:spPr>
              <a:xfrm>
                <a:off x="1185396" y="4852295"/>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en-US" altLang="zh-CN" sz="900" dirty="0" smtClean="0">
                    <a:solidFill>
                      <a:schemeClr val="tx1"/>
                    </a:solidFill>
                    <a:latin typeface="宋体" panose="02010600030101010101" pitchFamily="2" charset="-122"/>
                    <a:ea typeface="宋体" panose="02010600030101010101" pitchFamily="2" charset="-122"/>
                  </a:rPr>
                  <a:t>5</a:t>
                </a:r>
                <a:r>
                  <a:rPr lang="zh-CN" altLang="en-US" sz="900" dirty="0" smtClean="0">
                    <a:solidFill>
                      <a:schemeClr val="tx1"/>
                    </a:solidFill>
                    <a:latin typeface="宋体" panose="02010600030101010101" pitchFamily="2" charset="-122"/>
                    <a:ea typeface="宋体" panose="02010600030101010101" pitchFamily="2" charset="-122"/>
                  </a:rPr>
                  <a:t>椭圆检测结果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24" name="直接连接符 123"/>
              <p:cNvCxnSpPr/>
              <p:nvPr/>
            </p:nvCxnSpPr>
            <p:spPr>
              <a:xfrm>
                <a:off x="1266568" y="5396215"/>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266242" y="5108183"/>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266241" y="5261055"/>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255384" y="1130477"/>
            <a:ext cx="2510766" cy="2462489"/>
            <a:chOff x="638817" y="1109136"/>
            <a:chExt cx="2510766" cy="2462489"/>
          </a:xfrm>
        </p:grpSpPr>
        <p:grpSp>
          <p:nvGrpSpPr>
            <p:cNvPr id="11" name="组合 10"/>
            <p:cNvGrpSpPr/>
            <p:nvPr/>
          </p:nvGrpSpPr>
          <p:grpSpPr>
            <a:xfrm>
              <a:off x="638817" y="1109136"/>
              <a:ext cx="2510766" cy="2462489"/>
              <a:chOff x="5179194" y="3758218"/>
              <a:chExt cx="2510766" cy="2462489"/>
            </a:xfrm>
          </p:grpSpPr>
          <p:grpSp>
            <p:nvGrpSpPr>
              <p:cNvPr id="16" name="组合 15"/>
              <p:cNvGrpSpPr/>
              <p:nvPr/>
            </p:nvGrpSpPr>
            <p:grpSpPr>
              <a:xfrm>
                <a:off x="5179194" y="3758218"/>
                <a:ext cx="2510766" cy="2462489"/>
                <a:chOff x="6918541" y="1127570"/>
                <a:chExt cx="2510766" cy="2462489"/>
              </a:xfrm>
            </p:grpSpPr>
            <p:grpSp>
              <p:nvGrpSpPr>
                <p:cNvPr id="21" name="组合 20"/>
                <p:cNvGrpSpPr/>
                <p:nvPr/>
              </p:nvGrpSpPr>
              <p:grpSpPr>
                <a:xfrm>
                  <a:off x="6918541" y="1127570"/>
                  <a:ext cx="2510766" cy="2462489"/>
                  <a:chOff x="2461738" y="1305014"/>
                  <a:chExt cx="2510766" cy="2462489"/>
                </a:xfrm>
              </p:grpSpPr>
              <p:grpSp>
                <p:nvGrpSpPr>
                  <p:cNvPr id="26" name="组合 25"/>
                  <p:cNvGrpSpPr/>
                  <p:nvPr/>
                </p:nvGrpSpPr>
                <p:grpSpPr>
                  <a:xfrm>
                    <a:off x="2461738" y="1606916"/>
                    <a:ext cx="2160588" cy="2160587"/>
                    <a:chOff x="414150" y="1526871"/>
                    <a:chExt cx="2160588" cy="2160587"/>
                  </a:xfrm>
                </p:grpSpPr>
                <p:grpSp>
                  <p:nvGrpSpPr>
                    <p:cNvPr id="31" name="组合 64"/>
                    <p:cNvGrpSpPr>
                      <a:grpSpLocks/>
                    </p:cNvGrpSpPr>
                    <p:nvPr/>
                  </p:nvGrpSpPr>
                  <p:grpSpPr bwMode="auto">
                    <a:xfrm>
                      <a:off x="414150" y="1526871"/>
                      <a:ext cx="2160588" cy="2160587"/>
                      <a:chOff x="969234" y="1354474"/>
                      <a:chExt cx="2880000" cy="2880000"/>
                    </a:xfrm>
                  </p:grpSpPr>
                  <p:sp>
                    <p:nvSpPr>
                      <p:cNvPr id="33" name="矩形 3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4" name="矩形 3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椭圆 3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6" name="椭圆 3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7" name="椭圆 3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8" name="椭圆 3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9" name="椭圆 3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32" name="椭圆 3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 name="直接箭头连接符 2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 name="矩形 2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30" name="矩形 2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2" name="椭圆 2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a:stCxn id="35" idx="5"/>
                <a:endCxn id="3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7" idx="3"/>
                <a:endCxn id="3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9" idx="5"/>
                <a:endCxn id="3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9" idx="3"/>
                <a:endCxn id="3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4"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5"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48" name="加号 47"/>
          <p:cNvSpPr/>
          <p:nvPr/>
        </p:nvSpPr>
        <p:spPr>
          <a:xfrm>
            <a:off x="1186766" y="3630320"/>
            <a:ext cx="288032" cy="280183"/>
          </a:xfrm>
          <a:prstGeom prst="mathPlus">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86338" y="4082679"/>
            <a:ext cx="3598570" cy="179525"/>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4"/>
          <p:cNvSpPr txBox="1"/>
          <p:nvPr/>
        </p:nvSpPr>
        <p:spPr>
          <a:xfrm>
            <a:off x="1099401" y="2554571"/>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nvGrpSpPr>
          <p:cNvPr id="90" name="组合 89"/>
          <p:cNvGrpSpPr/>
          <p:nvPr/>
        </p:nvGrpSpPr>
        <p:grpSpPr>
          <a:xfrm>
            <a:off x="251520" y="3774823"/>
            <a:ext cx="2510766" cy="2462489"/>
            <a:chOff x="3635896" y="1448450"/>
            <a:chExt cx="2510766" cy="2462489"/>
          </a:xfrm>
        </p:grpSpPr>
        <p:grpSp>
          <p:nvGrpSpPr>
            <p:cNvPr id="91" name="组合 90"/>
            <p:cNvGrpSpPr/>
            <p:nvPr/>
          </p:nvGrpSpPr>
          <p:grpSpPr>
            <a:xfrm>
              <a:off x="3635896" y="1448450"/>
              <a:ext cx="2510766" cy="2462489"/>
              <a:chOff x="4256043" y="3997342"/>
              <a:chExt cx="2510766" cy="2462489"/>
            </a:xfrm>
          </p:grpSpPr>
          <p:grpSp>
            <p:nvGrpSpPr>
              <p:cNvPr id="97" name="组合 96"/>
              <p:cNvGrpSpPr/>
              <p:nvPr/>
            </p:nvGrpSpPr>
            <p:grpSpPr>
              <a:xfrm>
                <a:off x="4256043" y="3997342"/>
                <a:ext cx="2510766" cy="2462489"/>
                <a:chOff x="2461738" y="1305014"/>
                <a:chExt cx="2510766" cy="2462489"/>
              </a:xfrm>
            </p:grpSpPr>
            <p:grpSp>
              <p:nvGrpSpPr>
                <p:cNvPr id="108" name="组合 107"/>
                <p:cNvGrpSpPr/>
                <p:nvPr/>
              </p:nvGrpSpPr>
              <p:grpSpPr>
                <a:xfrm>
                  <a:off x="2461738" y="1606916"/>
                  <a:ext cx="2160588" cy="2160587"/>
                  <a:chOff x="414150" y="1526871"/>
                  <a:chExt cx="2160588" cy="2160587"/>
                </a:xfrm>
              </p:grpSpPr>
              <p:grpSp>
                <p:nvGrpSpPr>
                  <p:cNvPr id="113" name="组合 64"/>
                  <p:cNvGrpSpPr>
                    <a:grpSpLocks/>
                  </p:cNvGrpSpPr>
                  <p:nvPr/>
                </p:nvGrpSpPr>
                <p:grpSpPr bwMode="auto">
                  <a:xfrm>
                    <a:off x="414150" y="1526871"/>
                    <a:ext cx="2160588" cy="2160587"/>
                    <a:chOff x="969234" y="1354474"/>
                    <a:chExt cx="2880000" cy="2880000"/>
                  </a:xfrm>
                </p:grpSpPr>
                <p:sp>
                  <p:nvSpPr>
                    <p:cNvPr id="115" name="矩形 114"/>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6" name="矩形 115"/>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7" name="椭圆 116"/>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8" name="椭圆 117"/>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9" name="椭圆 118"/>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0" name="椭圆 119"/>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4" name="椭圆 113"/>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09" name="直接箭头连接符 108"/>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1" name="矩形 110"/>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2" name="矩形 111"/>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cxnSp>
            <p:nvCxnSpPr>
              <p:cNvPr id="98" name="直接连接符 97"/>
              <p:cNvCxnSpPr>
                <a:stCxn id="117" idx="5"/>
                <a:endCxn id="121" idx="1"/>
              </p:cNvCxnSpPr>
              <p:nvPr/>
            </p:nvCxnSpPr>
            <p:spPr>
              <a:xfrm>
                <a:off x="4920841" y="5021309"/>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19" idx="3"/>
                <a:endCxn id="121" idx="7"/>
              </p:cNvCxnSpPr>
              <p:nvPr/>
            </p:nvCxnSpPr>
            <p:spPr>
              <a:xfrm flipH="1">
                <a:off x="5376687" y="5019774"/>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21" idx="5"/>
                <a:endCxn id="120" idx="1"/>
              </p:cNvCxnSpPr>
              <p:nvPr/>
            </p:nvCxnSpPr>
            <p:spPr>
              <a:xfrm>
                <a:off x="5376687" y="5411834"/>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1" idx="3"/>
                <a:endCxn id="118" idx="7"/>
              </p:cNvCxnSpPr>
              <p:nvPr/>
            </p:nvCxnSpPr>
            <p:spPr>
              <a:xfrm flipH="1">
                <a:off x="4920841" y="5411834"/>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5624195" y="4869160"/>
                <a:ext cx="181542" cy="1042703"/>
              </a:xfrm>
              <a:prstGeom prst="ellipse">
                <a:avLst/>
              </a:prstGeom>
              <a:noFill/>
              <a:ln w="95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2748301">
                <a:off x="5108796" y="4652875"/>
                <a:ext cx="434144" cy="1414074"/>
              </a:xfrm>
              <a:prstGeom prst="ellipse">
                <a:avLst/>
              </a:prstGeom>
              <a:noFill/>
              <a:ln w="9525"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8826226">
                <a:off x="5204643" y="4734799"/>
                <a:ext cx="236227" cy="1365901"/>
              </a:xfrm>
              <a:prstGeom prst="ellipse">
                <a:avLst/>
              </a:prstGeom>
              <a:noFill/>
              <a:ln w="952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4287150" y="4484723"/>
                <a:ext cx="1258158" cy="1795088"/>
              </a:xfrm>
              <a:prstGeom prst="ellipse">
                <a:avLst/>
              </a:prstGeom>
              <a:noFill/>
              <a:ln w="952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5400000">
                <a:off x="5024489" y="5177635"/>
                <a:ext cx="617049" cy="1214275"/>
              </a:xfrm>
              <a:prstGeom prst="ellipse">
                <a:avLst/>
              </a:prstGeom>
              <a:noFill/>
              <a:ln w="9525" cmpd="sng">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5400000">
                <a:off x="4807086" y="4271176"/>
                <a:ext cx="991525" cy="1418621"/>
              </a:xfrm>
              <a:prstGeom prst="ellipse">
                <a:avLst/>
              </a:prstGeom>
              <a:noFill/>
              <a:ln w="952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TextBox 4"/>
            <p:cNvSpPr txBox="1"/>
            <p:nvPr/>
          </p:nvSpPr>
          <p:spPr>
            <a:xfrm>
              <a:off x="4102346" y="2131100"/>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3" name="TextBox 4"/>
            <p:cNvSpPr txBox="1"/>
            <p:nvPr/>
          </p:nvSpPr>
          <p:spPr>
            <a:xfrm>
              <a:off x="4884154" y="2133324"/>
              <a:ext cx="60287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4" name="TextBox 4"/>
            <p:cNvSpPr txBox="1"/>
            <p:nvPr/>
          </p:nvSpPr>
          <p:spPr>
            <a:xfrm>
              <a:off x="4082591" y="3275148"/>
              <a:ext cx="497787"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5" name="TextBox 4"/>
            <p:cNvSpPr txBox="1"/>
            <p:nvPr/>
          </p:nvSpPr>
          <p:spPr>
            <a:xfrm>
              <a:off x="4949787" y="3275148"/>
              <a:ext cx="516627"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6" name="TextBox 4"/>
            <p:cNvSpPr txBox="1"/>
            <p:nvPr/>
          </p:nvSpPr>
          <p:spPr>
            <a:xfrm>
              <a:off x="4529932" y="285302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aphicFrame>
        <p:nvGraphicFramePr>
          <p:cNvPr id="128" name="表格 127"/>
          <p:cNvGraphicFramePr>
            <a:graphicFrameLocks noGrp="1"/>
          </p:cNvGraphicFramePr>
          <p:nvPr>
            <p:extLst>
              <p:ext uri="{D42A27DB-BD31-4B8C-83A1-F6EECF244321}">
                <p14:modId xmlns:p14="http://schemas.microsoft.com/office/powerpoint/2010/main" val="17449322"/>
              </p:ext>
            </p:extLst>
          </p:nvPr>
        </p:nvGraphicFramePr>
        <p:xfrm>
          <a:off x="5291675" y="2868142"/>
          <a:ext cx="3552056" cy="2600856"/>
        </p:xfrm>
        <a:graphic>
          <a:graphicData uri="http://schemas.openxmlformats.org/drawingml/2006/table">
            <a:tbl>
              <a:tblPr firstRow="1" bandRow="1">
                <a:tableStyleId>{5C22544A-7EE6-4342-B048-85BDC9FD1C3A}</a:tableStyleId>
              </a:tblPr>
              <a:tblGrid>
                <a:gridCol w="527720"/>
                <a:gridCol w="504056"/>
                <a:gridCol w="792088"/>
                <a:gridCol w="504056"/>
                <a:gridCol w="648072"/>
                <a:gridCol w="576064"/>
              </a:tblGrid>
              <a:tr h="375816">
                <a:tc>
                  <a:txBody>
                    <a:bodyPr/>
                    <a:lstStyle/>
                    <a:p>
                      <a:pPr marL="0" algn="ctr" rtl="0" eaLnBrk="1" fontAlgn="b" latinLnBrk="0" hangingPunct="1"/>
                      <a:r>
                        <a:rPr kumimoji="0" lang="zh-CN" altLang="en-US" sz="1200" b="1" i="0" u="none" strike="noStrike" kern="1200" dirty="0" smtClean="0">
                          <a:solidFill>
                            <a:schemeClr val="tx1"/>
                          </a:solidFill>
                          <a:effectLst/>
                          <a:latin typeface="宋体" panose="02010600030101010101" pitchFamily="2" charset="-122"/>
                          <a:ea typeface="宋体" panose="02010600030101010101" pitchFamily="2" charset="-122"/>
                          <a:cs typeface="+mn-cs"/>
                        </a:rPr>
                        <a:t>激励点</a:t>
                      </a:r>
                      <a:endParaRPr kumimoji="0" lang="zh-CN" altLang="en-US" sz="1200" b="1"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9525" marR="9525" marT="9525"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zh-CN" altLang="en-US" sz="1200" b="1" i="0" u="none" strike="noStrike" kern="1200" dirty="0" smtClean="0">
                          <a:solidFill>
                            <a:schemeClr val="tx1"/>
                          </a:solidFill>
                          <a:effectLst/>
                          <a:latin typeface="宋体" panose="02010600030101010101" pitchFamily="2" charset="-122"/>
                          <a:ea typeface="宋体" panose="02010600030101010101" pitchFamily="2" charset="-122"/>
                          <a:cs typeface="+mn-cs"/>
                        </a:rPr>
                        <a:t>接收点</a:t>
                      </a:r>
                      <a:endParaRPr kumimoji="0" lang="zh-CN" altLang="en-US" sz="1200" b="1"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u="none" strike="noStrike" dirty="0">
                          <a:solidFill>
                            <a:schemeClr val="tx1"/>
                          </a:solidFill>
                          <a:effectLst/>
                          <a:latin typeface="宋体" panose="02010600030101010101" pitchFamily="2" charset="-122"/>
                          <a:ea typeface="宋体" panose="02010600030101010101" pitchFamily="2" charset="-122"/>
                        </a:rPr>
                        <a:t>损伤</a:t>
                      </a: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位置</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a:t>
                      </a:r>
                      <a:r>
                        <a:rPr lang="en-US" sz="1200" b="1" u="none" strike="noStrike" dirty="0">
                          <a:solidFill>
                            <a:schemeClr val="tx1"/>
                          </a:solidFill>
                          <a:effectLst/>
                          <a:latin typeface="Times New Roman" panose="02020603050405020304" pitchFamily="18" charset="0"/>
                          <a:cs typeface="Times New Roman" panose="02020603050405020304" pitchFamily="18" charset="0"/>
                        </a:rPr>
                        <a:t>x,y</a:t>
                      </a:r>
                      <a:r>
                        <a:rPr lang="en-US"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误差</a:t>
                      </a:r>
                      <a:endParaRPr lang="en-US"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u="none" strike="noStrike" dirty="0" smtClean="0">
                          <a:solidFill>
                            <a:schemeClr val="tx1"/>
                          </a:solidFill>
                          <a:effectLst/>
                          <a:latin typeface="宋体" panose="02010600030101010101" pitchFamily="2" charset="-122"/>
                          <a:ea typeface="宋体" panose="02010600030101010101" pitchFamily="2" charset="-122"/>
                        </a:rPr>
                        <a:t>损伤直径</a:t>
                      </a:r>
                      <a:r>
                        <a:rPr lang="en-US" altLang="zh-CN" sz="1200" b="1" u="none" strike="noStrike" dirty="0" smtClean="0">
                          <a:solidFill>
                            <a:schemeClr val="tx1"/>
                          </a:solidFill>
                          <a:effectLst/>
                          <a:latin typeface="Times New Roman" panose="02020603050405020304" pitchFamily="18" charset="0"/>
                          <a:cs typeface="Times New Roman" panose="02020603050405020304" pitchFamily="18" charset="0"/>
                        </a:rPr>
                        <a:t>(mm)</a:t>
                      </a:r>
                      <a:endParaRPr lang="en-US" altLang="zh-CN"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200" b="1"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误差</a:t>
                      </a:r>
                      <a:endParaRPr lang="en-US" altLang="zh-CN" sz="12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(96.5,-32.5)</a:t>
                      </a:r>
                      <a:endPar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86.51%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270.50%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PZT1</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43.02</a:t>
                      </a: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264.09%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PZT2</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261.36%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PZT3</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PZT4</a:t>
                      </a:r>
                      <a:endParaRPr lang="zh-CN" altLang="en-US"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(100,-29.5)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170.66%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31" name="直接连接符 130"/>
          <p:cNvCxnSpPr/>
          <p:nvPr/>
        </p:nvCxnSpPr>
        <p:spPr bwMode="auto">
          <a:xfrm>
            <a:off x="2717884" y="1149625"/>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2" name="右箭头 131"/>
          <p:cNvSpPr/>
          <p:nvPr/>
        </p:nvSpPr>
        <p:spPr bwMode="auto">
          <a:xfrm>
            <a:off x="2717884" y="1679537"/>
            <a:ext cx="741873" cy="180741"/>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33" name="直接连接符 132"/>
          <p:cNvCxnSpPr/>
          <p:nvPr/>
        </p:nvCxnSpPr>
        <p:spPr bwMode="auto">
          <a:xfrm flipH="1">
            <a:off x="2717884" y="2342527"/>
            <a:ext cx="612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4" name="右箭头 133"/>
          <p:cNvSpPr/>
          <p:nvPr/>
        </p:nvSpPr>
        <p:spPr bwMode="auto">
          <a:xfrm rot="5400000">
            <a:off x="5425783" y="2444567"/>
            <a:ext cx="405474" cy="191215"/>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5" name="矩形 134"/>
          <p:cNvSpPr/>
          <p:nvPr/>
        </p:nvSpPr>
        <p:spPr>
          <a:xfrm>
            <a:off x="2792579" y="5684127"/>
            <a:ext cx="6048672" cy="646331"/>
          </a:xfrm>
          <a:prstGeom prst="rect">
            <a:avLst/>
          </a:prstGeom>
          <a:ln w="28575">
            <a:solidFill>
              <a:srgbClr val="0000FF"/>
            </a:solidFill>
          </a:ln>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补充</a:t>
            </a:r>
            <a:r>
              <a:rPr lang="zh-CN" altLang="zh-CN" b="1" dirty="0" smtClean="0">
                <a:latin typeface="Times New Roman" panose="02020603050405020304" pitchFamily="18" charset="0"/>
                <a:cs typeface="Times New Roman" panose="02020603050405020304" pitchFamily="18" charset="0"/>
              </a:rPr>
              <a:t>数据</a:t>
            </a:r>
            <a:r>
              <a:rPr lang="zh-CN" altLang="zh-CN" b="1" dirty="0">
                <a:latin typeface="Times New Roman" panose="02020603050405020304" pitchFamily="18" charset="0"/>
                <a:cs typeface="Times New Roman" panose="02020603050405020304" pitchFamily="18" charset="0"/>
              </a:rPr>
              <a:t>后，损伤定位与尺寸评估</a:t>
            </a:r>
            <a:r>
              <a:rPr lang="zh-CN" altLang="zh-CN" b="1" dirty="0" smtClean="0">
                <a:latin typeface="Times New Roman" panose="02020603050405020304" pitchFamily="18" charset="0"/>
                <a:cs typeface="Times New Roman" panose="02020603050405020304" pitchFamily="18" charset="0"/>
              </a:rPr>
              <a:t>精度有</a:t>
            </a:r>
            <a:r>
              <a:rPr lang="zh-CN" altLang="zh-CN" b="1" dirty="0">
                <a:latin typeface="Times New Roman" panose="02020603050405020304" pitchFamily="18" charset="0"/>
                <a:cs typeface="Times New Roman" panose="02020603050405020304" pitchFamily="18" charset="0"/>
              </a:rPr>
              <a:t>一定</a:t>
            </a:r>
            <a:r>
              <a:rPr lang="zh-CN" altLang="zh-CN" b="1" dirty="0" smtClean="0">
                <a:latin typeface="Times New Roman" panose="02020603050405020304" pitchFamily="18" charset="0"/>
                <a:cs typeface="Times New Roman" panose="02020603050405020304" pitchFamily="18" charset="0"/>
              </a:rPr>
              <a:t>程度提高</a:t>
            </a:r>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a:t>
            </a:r>
            <a:r>
              <a:rPr lang="zh-CN" altLang="en-US" b="1" dirty="0" smtClean="0">
                <a:latin typeface="Times New Roman" panose="02020603050405020304" pitchFamily="18" charset="0"/>
                <a:cs typeface="Times New Roman" panose="02020603050405020304" pitchFamily="18" charset="0"/>
              </a:rPr>
              <a:t>补充</a:t>
            </a:r>
            <a:r>
              <a:rPr lang="en-US" altLang="zh-CN" b="1" dirty="0" smtClean="0">
                <a:latin typeface="Times New Roman" panose="02020603050405020304" pitchFamily="18" charset="0"/>
                <a:cs typeface="Times New Roman" panose="02020603050405020304" pitchFamily="18" charset="0"/>
              </a:rPr>
              <a:t>PZT1</a:t>
            </a:r>
            <a:r>
              <a:rPr lang="zh-CN" altLang="en-US" b="1" dirty="0" smtClean="0">
                <a:latin typeface="Times New Roman" panose="02020603050405020304" pitchFamily="18" charset="0"/>
                <a:cs typeface="Times New Roman" panose="02020603050405020304" pitchFamily="18" charset="0"/>
              </a:rPr>
              <a:t>激励</a:t>
            </a:r>
            <a:r>
              <a:rPr lang="en-US" altLang="zh-CN" b="1" dirty="0" smtClean="0">
                <a:latin typeface="Times New Roman" panose="02020603050405020304" pitchFamily="18" charset="0"/>
                <a:cs typeface="Times New Roman" panose="02020603050405020304" pitchFamily="18" charset="0"/>
              </a:rPr>
              <a:t>PZT4</a:t>
            </a:r>
            <a:r>
              <a:rPr lang="zh-CN" altLang="en-US" b="1" dirty="0" smtClean="0">
                <a:latin typeface="Times New Roman" panose="02020603050405020304" pitchFamily="18" charset="0"/>
                <a:cs typeface="Times New Roman" panose="02020603050405020304" pitchFamily="18" charset="0"/>
              </a:rPr>
              <a:t>接收的定位椭圆时精度提升最明显</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80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Ⅱ</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cxnSp>
        <p:nvCxnSpPr>
          <p:cNvPr id="131" name="直接连接符 130"/>
          <p:cNvCxnSpPr/>
          <p:nvPr/>
        </p:nvCxnSpPr>
        <p:spPr bwMode="auto">
          <a:xfrm>
            <a:off x="2717884" y="1149625"/>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2" name="右箭头 131"/>
          <p:cNvSpPr/>
          <p:nvPr/>
        </p:nvSpPr>
        <p:spPr bwMode="auto">
          <a:xfrm>
            <a:off x="2717884" y="1679537"/>
            <a:ext cx="741873" cy="180741"/>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33" name="直接连接符 132"/>
          <p:cNvCxnSpPr/>
          <p:nvPr/>
        </p:nvCxnSpPr>
        <p:spPr bwMode="auto">
          <a:xfrm flipH="1">
            <a:off x="2717884" y="2342527"/>
            <a:ext cx="612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134" name="右箭头 133"/>
          <p:cNvSpPr/>
          <p:nvPr/>
        </p:nvSpPr>
        <p:spPr bwMode="auto">
          <a:xfrm rot="5400000">
            <a:off x="5425783" y="2444567"/>
            <a:ext cx="405474" cy="191215"/>
          </a:xfrm>
          <a:prstGeom prst="rightArrow">
            <a:avLst/>
          </a:prstGeom>
          <a:ln>
            <a:solidFill>
              <a:srgbClr val="00B050"/>
            </a:solidFill>
            <a:prstDash val="sys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84" name="图片 83"/>
          <p:cNvPicPr/>
          <p:nvPr/>
        </p:nvPicPr>
        <p:blipFill>
          <a:blip r:embed="rId3" cstate="print">
            <a:extLst>
              <a:ext uri="{28A0092B-C50C-407E-A947-70E740481C1C}">
                <a14:useLocalDpi xmlns:a14="http://schemas.microsoft.com/office/drawing/2010/main" val="0"/>
              </a:ext>
            </a:extLst>
          </a:blip>
          <a:stretch>
            <a:fillRect/>
          </a:stretch>
        </p:blipFill>
        <p:spPr>
          <a:xfrm>
            <a:off x="2930795" y="2805804"/>
            <a:ext cx="5687695" cy="2447925"/>
          </a:xfrm>
          <a:prstGeom prst="rect">
            <a:avLst/>
          </a:prstGeom>
        </p:spPr>
      </p:pic>
      <p:sp>
        <p:nvSpPr>
          <p:cNvPr id="85" name="矩形 84"/>
          <p:cNvSpPr/>
          <p:nvPr/>
        </p:nvSpPr>
        <p:spPr bwMode="auto">
          <a:xfrm>
            <a:off x="3145958" y="5363540"/>
            <a:ext cx="5314473" cy="906850"/>
          </a:xfrm>
          <a:prstGeom prst="rect">
            <a:avLst/>
          </a:prstGeom>
          <a:noFill/>
          <a:ln w="38100">
            <a:solidFill>
              <a:srgbClr val="FF0000"/>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86" name="文本框 85"/>
          <p:cNvSpPr txBox="1"/>
          <p:nvPr/>
        </p:nvSpPr>
        <p:spPr>
          <a:xfrm>
            <a:off x="4930301" y="5226273"/>
            <a:ext cx="1724795" cy="369332"/>
          </a:xfrm>
          <a:prstGeom prst="rect">
            <a:avLst/>
          </a:prstGeom>
          <a:solidFill>
            <a:schemeClr val="bg1"/>
          </a:solidFill>
          <a:ln>
            <a:solidFill>
              <a:schemeClr val="bg1">
                <a:lumMod val="95000"/>
              </a:schemeClr>
            </a:solidFill>
          </a:ln>
        </p:spPr>
        <p:txBody>
          <a:bodyPr wrap="square" rtlCol="0">
            <a:spAutoFit/>
          </a:bodyPr>
          <a:lstStyle/>
          <a:p>
            <a:r>
              <a:rPr lang="zh-CN" altLang="en-US" b="1" dirty="0" smtClean="0">
                <a:solidFill>
                  <a:srgbClr val="0000FF"/>
                </a:solidFill>
              </a:rPr>
              <a:t>损伤评估结果</a:t>
            </a:r>
            <a:endParaRPr lang="zh-CN" altLang="en-US" b="1" dirty="0">
              <a:solidFill>
                <a:srgbClr val="0000FF"/>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410883204"/>
              </p:ext>
            </p:extLst>
          </p:nvPr>
        </p:nvGraphicFramePr>
        <p:xfrm>
          <a:off x="3819494" y="5538869"/>
          <a:ext cx="3809267" cy="698443"/>
        </p:xfrm>
        <a:graphic>
          <a:graphicData uri="http://schemas.openxmlformats.org/drawingml/2006/table">
            <a:tbl>
              <a:tblPr firstRow="1" bandRow="1">
                <a:tableStyleId>{5C22544A-7EE6-4342-B048-85BDC9FD1C3A}</a:tableStyleId>
              </a:tblPr>
              <a:tblGrid>
                <a:gridCol w="928947"/>
                <a:gridCol w="792088"/>
                <a:gridCol w="1152128"/>
                <a:gridCol w="936104"/>
              </a:tblGrid>
              <a:tr h="332683">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1" i="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x,y</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r>
                        <a:rPr lang="en-US"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0" latinLnBrk="0" hangingPunct="1">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endParaRPr lang="zh-CN" sz="12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32683">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8.067</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graphicFrame>
            <p:nvGraphicFramePr>
              <p:cNvPr id="88" name="表格 87"/>
              <p:cNvGraphicFramePr>
                <a:graphicFrameLocks noGrp="1"/>
              </p:cNvGraphicFramePr>
              <p:nvPr>
                <p:extLst>
                  <p:ext uri="{D42A27DB-BD31-4B8C-83A1-F6EECF244321}">
                    <p14:modId xmlns:p14="http://schemas.microsoft.com/office/powerpoint/2010/main" val="155557157"/>
                  </p:ext>
                </p:extLst>
              </p:nvPr>
            </p:nvGraphicFramePr>
            <p:xfrm>
              <a:off x="3779911" y="1391757"/>
              <a:ext cx="4104457" cy="741680"/>
            </p:xfrm>
            <a:graphic>
              <a:graphicData uri="http://schemas.openxmlformats.org/drawingml/2006/table">
                <a:tbl>
                  <a:tblPr firstRow="1" bandRow="1">
                    <a:tableStyleId>{5C22544A-7EE6-4342-B048-85BDC9FD1C3A}</a:tableStyleId>
                  </a:tblPr>
                  <a:tblGrid>
                    <a:gridCol w="1366384"/>
                    <a:gridCol w="930371"/>
                    <a:gridCol w="903851"/>
                    <a:gridCol w="903851"/>
                  </a:tblGrid>
                  <a:tr h="370840">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0" latinLnBrk="0" hangingPunct="1">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1" kern="100" smtClean="0">
                                    <a:ln>
                                      <a:noFill/>
                                    </a:ln>
                                    <a:solidFill>
                                      <a:schemeClr val="tx1"/>
                                    </a:solidFill>
                                    <a:effectLst/>
                                    <a:latin typeface="Cambria Math" panose="02040503050406030204" pitchFamily="18" charset="0"/>
                                    <a:ea typeface="+mn-ea"/>
                                    <a:cs typeface="+mn-cs"/>
                                  </a:rPr>
                                  <m:t>Δ</m:t>
                                </m:r>
                                <m:sSub>
                                  <m:sSubPr>
                                    <m:ctrlPr>
                                      <a:rPr lang="zh-CN" sz="1200" b="1" i="1" kern="100">
                                        <a:ln>
                                          <a:noFill/>
                                        </a:ln>
                                        <a:solidFill>
                                          <a:schemeClr val="tx1"/>
                                        </a:solidFill>
                                        <a:effectLst/>
                                        <a:latin typeface="Cambria Math" panose="02040503050406030204" pitchFamily="18" charset="0"/>
                                        <a:ea typeface="+mn-ea"/>
                                        <a:cs typeface="+mn-cs"/>
                                      </a:rPr>
                                    </m:ctrlPr>
                                  </m:sSubPr>
                                  <m:e>
                                    <m:r>
                                      <a:rPr lang="en-US" sz="1200" b="1" kern="100">
                                        <a:ln>
                                          <a:noFill/>
                                        </a:ln>
                                        <a:solidFill>
                                          <a:schemeClr val="tx1"/>
                                        </a:solidFill>
                                        <a:effectLst/>
                                        <a:latin typeface="Cambria Math" panose="02040503050406030204" pitchFamily="18" charset="0"/>
                                        <a:ea typeface="+mn-ea"/>
                                        <a:cs typeface="+mn-cs"/>
                                      </a:rPr>
                                      <m:t>𝑡</m:t>
                                    </m:r>
                                  </m:e>
                                  <m:sub>
                                    <m:r>
                                      <a:rPr lang="en-US" sz="1200" b="1" kern="100">
                                        <a:ln>
                                          <a:noFill/>
                                        </a:ln>
                                        <a:solidFill>
                                          <a:schemeClr val="tx1"/>
                                        </a:solidFill>
                                        <a:effectLst/>
                                        <a:latin typeface="Cambria Math" panose="02040503050406030204" pitchFamily="18" charset="0"/>
                                        <a:ea typeface="+mn-ea"/>
                                        <a:cs typeface="+mn-cs"/>
                                      </a:rPr>
                                      <m:t>01</m:t>
                                    </m:r>
                                  </m:sub>
                                </m:sSub>
                              </m:oMath>
                            </m:oMathPara>
                          </a14:m>
                          <a:endParaRPr lang="zh-CN" sz="1200" b="1" kern="10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kern="100" smtClean="0">
                                    <a:ln>
                                      <a:noFill/>
                                    </a:ln>
                                    <a:solidFill>
                                      <a:schemeClr val="tx1"/>
                                    </a:solidFill>
                                    <a:effectLst/>
                                    <a:latin typeface="Cambria Math" panose="02040503050406030204" pitchFamily="18" charset="0"/>
                                  </a:rPr>
                                  <m:t>Δ</m:t>
                                </m:r>
                                <m:sSub>
                                  <m:sSubPr>
                                    <m:ctrlPr>
                                      <a:rPr lang="zh-CN" sz="1200" i="1" kern="100">
                                        <a:ln>
                                          <a:noFill/>
                                        </a:ln>
                                        <a:solidFill>
                                          <a:schemeClr val="tx1"/>
                                        </a:solidFill>
                                        <a:effectLst/>
                                        <a:latin typeface="Cambria Math" panose="02040503050406030204" pitchFamily="18" charset="0"/>
                                      </a:rPr>
                                    </m:ctrlPr>
                                  </m:sSubPr>
                                  <m:e>
                                    <m:r>
                                      <a:rPr lang="en-US" sz="1200" kern="100">
                                        <a:ln>
                                          <a:noFill/>
                                        </a:ln>
                                        <a:solidFill>
                                          <a:schemeClr val="tx1"/>
                                        </a:solidFill>
                                        <a:effectLst/>
                                        <a:latin typeface="Cambria Math" panose="02040503050406030204" pitchFamily="18" charset="0"/>
                                      </a:rPr>
                                      <m:t>𝑡</m:t>
                                    </m:r>
                                  </m:e>
                                  <m:sub>
                                    <m:r>
                                      <a:rPr lang="en-US" sz="1200" kern="100">
                                        <a:ln>
                                          <a:noFill/>
                                        </a:ln>
                                        <a:solidFill>
                                          <a:schemeClr val="tx1"/>
                                        </a:solidFill>
                                        <a:effectLst/>
                                        <a:latin typeface="Cambria Math" panose="02040503050406030204" pitchFamily="18" charset="0"/>
                                      </a:rPr>
                                      <m:t>04</m:t>
                                    </m:r>
                                  </m:sub>
                                </m:sSub>
                              </m:oMath>
                            </m:oMathPara>
                          </a14:m>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m:oMathPara>
                          </a14:m>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eaLnBrk="0">
                            <a:spcBef>
                              <a:spcPts val="300"/>
                            </a:spcBef>
                            <a:spcAft>
                              <a:spcPts val="300"/>
                            </a:spcAft>
                          </a:pPr>
                          <a:r>
                            <a:rPr lang="zh-CN" sz="1200" b="0" kern="10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延迟时间</a:t>
                          </a:r>
                          <a14:m>
                            <m:oMath xmlns:m="http://schemas.openxmlformats.org/officeDocument/2006/math">
                              <m:d>
                                <m:d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𝜇</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e>
                              </m:d>
                            </m:oMath>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8" name="表格 87"/>
              <p:cNvGraphicFramePr>
                <a:graphicFrameLocks noGrp="1"/>
              </p:cNvGraphicFramePr>
              <p:nvPr>
                <p:extLst>
                  <p:ext uri="{D42A27DB-BD31-4B8C-83A1-F6EECF244321}">
                    <p14:modId xmlns:p14="http://schemas.microsoft.com/office/powerpoint/2010/main" val="155557157"/>
                  </p:ext>
                </p:extLst>
              </p:nvPr>
            </p:nvGraphicFramePr>
            <p:xfrm>
              <a:off x="3779911" y="1391757"/>
              <a:ext cx="4104457" cy="741680"/>
            </p:xfrm>
            <a:graphic>
              <a:graphicData uri="http://schemas.openxmlformats.org/drawingml/2006/table">
                <a:tbl>
                  <a:tblPr firstRow="1" bandRow="1">
                    <a:tableStyleId>{5C22544A-7EE6-4342-B048-85BDC9FD1C3A}</a:tableStyleId>
                  </a:tblPr>
                  <a:tblGrid>
                    <a:gridCol w="1366384"/>
                    <a:gridCol w="930371"/>
                    <a:gridCol w="903851"/>
                    <a:gridCol w="903851"/>
                  </a:tblGrid>
                  <a:tr h="370840">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46405" t="-1639" r="-194771" b="-1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3020" t="-1639" r="-100000" b="-1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5405" t="-1639" r="-676" b="-104918"/>
                          </a:stretch>
                        </a:blipFill>
                      </a:tcPr>
                    </a:tc>
                  </a:tr>
                  <a:tr h="370840">
                    <a:tc>
                      <a:txBody>
                        <a:bodyPr/>
                        <a:lstStyle/>
                        <a:p>
                          <a:endParaRPr lang="zh-CN"/>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101639" r="-201339" b="-4918"/>
                          </a:stretch>
                        </a:blip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13.41</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kern="100" dirty="0">
                              <a:ln>
                                <a:noFill/>
                              </a:ln>
                              <a:solidFill>
                                <a:schemeClr val="tx1"/>
                              </a:solidFill>
                              <a:effectLst/>
                              <a:latin typeface="Times New Roman" panose="02020603050405020304" pitchFamily="18" charset="0"/>
                              <a:cs typeface="Times New Roman" panose="02020603050405020304" pitchFamily="18" charset="0"/>
                            </a:rPr>
                            <a:t>2.99</a:t>
                          </a:r>
                          <a:endParaRPr lang="zh-CN" sz="1200" b="1" kern="1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grpSp>
        <p:nvGrpSpPr>
          <p:cNvPr id="40" name="组合 39"/>
          <p:cNvGrpSpPr/>
          <p:nvPr/>
        </p:nvGrpSpPr>
        <p:grpSpPr>
          <a:xfrm>
            <a:off x="255384" y="1130477"/>
            <a:ext cx="2510766" cy="2462489"/>
            <a:chOff x="255384" y="1130477"/>
            <a:chExt cx="2510766" cy="2462489"/>
          </a:xfrm>
        </p:grpSpPr>
        <p:grpSp>
          <p:nvGrpSpPr>
            <p:cNvPr id="10" name="组合 9"/>
            <p:cNvGrpSpPr/>
            <p:nvPr/>
          </p:nvGrpSpPr>
          <p:grpSpPr>
            <a:xfrm>
              <a:off x="255384" y="1130477"/>
              <a:ext cx="2510766" cy="2462489"/>
              <a:chOff x="638817" y="1109136"/>
              <a:chExt cx="2510766" cy="2462489"/>
            </a:xfrm>
          </p:grpSpPr>
          <p:grpSp>
            <p:nvGrpSpPr>
              <p:cNvPr id="11" name="组合 10"/>
              <p:cNvGrpSpPr/>
              <p:nvPr/>
            </p:nvGrpSpPr>
            <p:grpSpPr>
              <a:xfrm>
                <a:off x="638817" y="1109136"/>
                <a:ext cx="2510766" cy="2462489"/>
                <a:chOff x="5179194" y="3758218"/>
                <a:chExt cx="2510766" cy="2462489"/>
              </a:xfrm>
            </p:grpSpPr>
            <p:grpSp>
              <p:nvGrpSpPr>
                <p:cNvPr id="16" name="组合 15"/>
                <p:cNvGrpSpPr/>
                <p:nvPr/>
              </p:nvGrpSpPr>
              <p:grpSpPr>
                <a:xfrm>
                  <a:off x="5179194" y="3758218"/>
                  <a:ext cx="2510766" cy="2462489"/>
                  <a:chOff x="6918541" y="1127570"/>
                  <a:chExt cx="2510766" cy="2462489"/>
                </a:xfrm>
              </p:grpSpPr>
              <p:grpSp>
                <p:nvGrpSpPr>
                  <p:cNvPr id="21" name="组合 20"/>
                  <p:cNvGrpSpPr/>
                  <p:nvPr/>
                </p:nvGrpSpPr>
                <p:grpSpPr>
                  <a:xfrm>
                    <a:off x="6918541" y="1127570"/>
                    <a:ext cx="2510766" cy="2462489"/>
                    <a:chOff x="2461738" y="1305014"/>
                    <a:chExt cx="2510766" cy="2462489"/>
                  </a:xfrm>
                </p:grpSpPr>
                <p:grpSp>
                  <p:nvGrpSpPr>
                    <p:cNvPr id="26" name="组合 25"/>
                    <p:cNvGrpSpPr/>
                    <p:nvPr/>
                  </p:nvGrpSpPr>
                  <p:grpSpPr>
                    <a:xfrm>
                      <a:off x="2461738" y="1606916"/>
                      <a:ext cx="2160588" cy="2160587"/>
                      <a:chOff x="414150" y="1526871"/>
                      <a:chExt cx="2160588" cy="2160587"/>
                    </a:xfrm>
                  </p:grpSpPr>
                  <p:grpSp>
                    <p:nvGrpSpPr>
                      <p:cNvPr id="31" name="组合 64"/>
                      <p:cNvGrpSpPr>
                        <a:grpSpLocks/>
                      </p:cNvGrpSpPr>
                      <p:nvPr/>
                    </p:nvGrpSpPr>
                    <p:grpSpPr bwMode="auto">
                      <a:xfrm>
                        <a:off x="414150" y="1526871"/>
                        <a:ext cx="2160588" cy="2160587"/>
                        <a:chOff x="969234" y="1354474"/>
                        <a:chExt cx="2880000" cy="2880000"/>
                      </a:xfrm>
                    </p:grpSpPr>
                    <p:sp>
                      <p:nvSpPr>
                        <p:cNvPr id="33" name="矩形 3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4" name="矩形 3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椭圆 3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6" name="椭圆 3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7" name="椭圆 3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8" name="椭圆 3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39" name="椭圆 3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32" name="椭圆 3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 name="直接箭头连接符 2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 name="矩形 2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30" name="矩形 2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2" name="椭圆 2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a:stCxn id="35" idx="5"/>
                  <a:endCxn id="3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7" idx="3"/>
                  <a:endCxn id="3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9" idx="5"/>
                  <a:endCxn id="3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9" idx="3"/>
                  <a:endCxn id="3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4"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5"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87"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89" name="TextBox 4"/>
            <p:cNvSpPr txBox="1"/>
            <p:nvPr/>
          </p:nvSpPr>
          <p:spPr>
            <a:xfrm>
              <a:off x="1154823" y="2109756"/>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012</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27" name="TextBox 4"/>
            <p:cNvSpPr txBox="1"/>
            <p:nvPr/>
          </p:nvSpPr>
          <p:spPr>
            <a:xfrm>
              <a:off x="878118" y="2361027"/>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023</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29" name="TextBox 4"/>
            <p:cNvSpPr txBox="1"/>
            <p:nvPr/>
          </p:nvSpPr>
          <p:spPr>
            <a:xfrm>
              <a:off x="1136606" y="2678948"/>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034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36" name="TextBox 4"/>
            <p:cNvSpPr txBox="1"/>
            <p:nvPr/>
          </p:nvSpPr>
          <p:spPr>
            <a:xfrm>
              <a:off x="1368794" y="2308464"/>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grpSp>
      <p:grpSp>
        <p:nvGrpSpPr>
          <p:cNvPr id="41" name="组合 40"/>
          <p:cNvGrpSpPr/>
          <p:nvPr/>
        </p:nvGrpSpPr>
        <p:grpSpPr>
          <a:xfrm>
            <a:off x="249619" y="3774823"/>
            <a:ext cx="2510766" cy="2462489"/>
            <a:chOff x="249619" y="3774823"/>
            <a:chExt cx="2510766" cy="2462489"/>
          </a:xfrm>
        </p:grpSpPr>
        <p:grpSp>
          <p:nvGrpSpPr>
            <p:cNvPr id="167" name="组合 166"/>
            <p:cNvGrpSpPr/>
            <p:nvPr/>
          </p:nvGrpSpPr>
          <p:grpSpPr>
            <a:xfrm>
              <a:off x="249619" y="3774823"/>
              <a:ext cx="2510766" cy="2462489"/>
              <a:chOff x="255384" y="1130477"/>
              <a:chExt cx="2510766" cy="2462489"/>
            </a:xfrm>
          </p:grpSpPr>
          <p:grpSp>
            <p:nvGrpSpPr>
              <p:cNvPr id="168" name="组合 167"/>
              <p:cNvGrpSpPr/>
              <p:nvPr/>
            </p:nvGrpSpPr>
            <p:grpSpPr>
              <a:xfrm>
                <a:off x="255384" y="1130477"/>
                <a:ext cx="2510766" cy="2462489"/>
                <a:chOff x="638817" y="1109136"/>
                <a:chExt cx="2510766" cy="2462489"/>
              </a:xfrm>
            </p:grpSpPr>
            <p:grpSp>
              <p:nvGrpSpPr>
                <p:cNvPr id="174" name="组合 173"/>
                <p:cNvGrpSpPr/>
                <p:nvPr/>
              </p:nvGrpSpPr>
              <p:grpSpPr>
                <a:xfrm>
                  <a:off x="638817" y="1109136"/>
                  <a:ext cx="2510766" cy="2462489"/>
                  <a:chOff x="5179194" y="3758218"/>
                  <a:chExt cx="2510766" cy="2462489"/>
                </a:xfrm>
              </p:grpSpPr>
              <p:grpSp>
                <p:nvGrpSpPr>
                  <p:cNvPr id="179" name="组合 178"/>
                  <p:cNvGrpSpPr/>
                  <p:nvPr/>
                </p:nvGrpSpPr>
                <p:grpSpPr>
                  <a:xfrm>
                    <a:off x="5179194" y="3758218"/>
                    <a:ext cx="2510766" cy="2462489"/>
                    <a:chOff x="6918541" y="1127570"/>
                    <a:chExt cx="2510766" cy="2462489"/>
                  </a:xfrm>
                </p:grpSpPr>
                <p:grpSp>
                  <p:nvGrpSpPr>
                    <p:cNvPr id="184" name="组合 183"/>
                    <p:cNvGrpSpPr/>
                    <p:nvPr/>
                  </p:nvGrpSpPr>
                  <p:grpSpPr>
                    <a:xfrm>
                      <a:off x="6918541" y="1127570"/>
                      <a:ext cx="2510766" cy="2462489"/>
                      <a:chOff x="2461738" y="1305014"/>
                      <a:chExt cx="2510766" cy="2462489"/>
                    </a:xfrm>
                  </p:grpSpPr>
                  <p:grpSp>
                    <p:nvGrpSpPr>
                      <p:cNvPr id="189" name="组合 188"/>
                      <p:cNvGrpSpPr/>
                      <p:nvPr/>
                    </p:nvGrpSpPr>
                    <p:grpSpPr>
                      <a:xfrm>
                        <a:off x="2461738" y="1606916"/>
                        <a:ext cx="2160588" cy="2160587"/>
                        <a:chOff x="414150" y="1526871"/>
                        <a:chExt cx="2160588" cy="2160587"/>
                      </a:xfrm>
                    </p:grpSpPr>
                    <p:grpSp>
                      <p:nvGrpSpPr>
                        <p:cNvPr id="194" name="组合 64"/>
                        <p:cNvGrpSpPr>
                          <a:grpSpLocks/>
                        </p:cNvGrpSpPr>
                        <p:nvPr/>
                      </p:nvGrpSpPr>
                      <p:grpSpPr bwMode="auto">
                        <a:xfrm>
                          <a:off x="414150" y="1526871"/>
                          <a:ext cx="2160588" cy="2160587"/>
                          <a:chOff x="969234" y="1354474"/>
                          <a:chExt cx="2880000" cy="2880000"/>
                        </a:xfrm>
                      </p:grpSpPr>
                      <p:sp>
                        <p:nvSpPr>
                          <p:cNvPr id="196" name="矩形 195"/>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97" name="矩形 196"/>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8" name="椭圆 197"/>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99" name="椭圆 198"/>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0" name="椭圆 199"/>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1" name="椭圆 200"/>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02" name="椭圆 201"/>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95" name="椭圆 194"/>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90" name="直接箭头连接符 189"/>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1" name="直接箭头连接符 190"/>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2" name="矩形 191"/>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93" name="矩形 192"/>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85" name="椭圆 1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0" name="直接连接符 179"/>
                  <p:cNvCxnSpPr>
                    <a:stCxn id="198" idx="5"/>
                    <a:endCxn id="202"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200" idx="3"/>
                    <a:endCxn id="202"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202" idx="5"/>
                    <a:endCxn id="201"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202" idx="3"/>
                    <a:endCxn id="199"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69"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70" name="TextBox 4"/>
              <p:cNvSpPr txBox="1"/>
              <p:nvPr/>
            </p:nvSpPr>
            <p:spPr>
              <a:xfrm>
                <a:off x="1154823" y="2109756"/>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012</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1" name="TextBox 4"/>
              <p:cNvSpPr txBox="1"/>
              <p:nvPr/>
            </p:nvSpPr>
            <p:spPr>
              <a:xfrm>
                <a:off x="878118" y="2361027"/>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023</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2" name="TextBox 4"/>
              <p:cNvSpPr txBox="1"/>
              <p:nvPr/>
            </p:nvSpPr>
            <p:spPr>
              <a:xfrm>
                <a:off x="1136606" y="2678948"/>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034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sp>
            <p:nvSpPr>
              <p:cNvPr id="173" name="TextBox 4"/>
              <p:cNvSpPr txBox="1"/>
              <p:nvPr/>
            </p:nvSpPr>
            <p:spPr>
              <a:xfrm>
                <a:off x="1368794" y="2308464"/>
                <a:ext cx="566030" cy="246221"/>
              </a:xfrm>
              <a:prstGeom prst="rect">
                <a:avLst/>
              </a:prstGeom>
              <a:noFill/>
            </p:spPr>
            <p:txBody>
              <a:bodyPr wrap="square" rtlCol="0">
                <a:spAutoFit/>
              </a:bodyPr>
              <a:lstStyle/>
              <a:p>
                <a:r>
                  <a:rPr lang="en-US" altLang="zh-CN" sz="1000" b="1" dirty="0" smtClean="0">
                    <a:solidFill>
                      <a:srgbClr val="0033CC"/>
                    </a:solidFill>
                    <a:latin typeface="Times New Roman" panose="02020603050405020304" pitchFamily="18" charset="0"/>
                    <a:ea typeface="宋体" pitchFamily="2" charset="-122"/>
                    <a:cs typeface="Times New Roman" panose="02020603050405020304" pitchFamily="18" charset="0"/>
                  </a:rPr>
                  <a:t>A</a:t>
                </a:r>
                <a:r>
                  <a:rPr lang="en-US" altLang="zh-CN" sz="1000" b="1" baseline="-25000" dirty="0" smtClean="0">
                    <a:solidFill>
                      <a:srgbClr val="0033CC"/>
                    </a:solidFill>
                    <a:latin typeface="Times New Roman" panose="02020603050405020304" pitchFamily="18" charset="0"/>
                    <a:ea typeface="宋体" pitchFamily="2" charset="-122"/>
                    <a:cs typeface="Times New Roman" panose="02020603050405020304" pitchFamily="18" charset="0"/>
                  </a:rPr>
                  <a:t>014</a:t>
                </a:r>
                <a:endParaRPr lang="zh-CN" altLang="en-US" sz="1000" b="1" baseline="-25000" dirty="0">
                  <a:solidFill>
                    <a:srgbClr val="0033CC"/>
                  </a:solidFill>
                  <a:latin typeface="Times New Roman" panose="02020603050405020304" pitchFamily="18" charset="0"/>
                  <a:ea typeface="宋体" pitchFamily="2" charset="-122"/>
                  <a:cs typeface="Times New Roman" panose="02020603050405020304" pitchFamily="18" charset="0"/>
                </a:endParaRPr>
              </a:p>
            </p:txBody>
          </p:sp>
        </p:grpSp>
        <p:sp>
          <p:nvSpPr>
            <p:cNvPr id="203" name="椭圆 202"/>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下箭头 203"/>
          <p:cNvSpPr/>
          <p:nvPr/>
        </p:nvSpPr>
        <p:spPr>
          <a:xfrm>
            <a:off x="1209315" y="3647138"/>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848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dirty="0"/>
          </a:p>
        </p:txBody>
      </p:sp>
      <p:sp>
        <p:nvSpPr>
          <p:cNvPr id="5" name="Rectangle 2"/>
          <p:cNvSpPr>
            <a:spLocks noGrp="1" noChangeArrowheads="1"/>
          </p:cNvSpPr>
          <p:nvPr>
            <p:ph type="title"/>
          </p:nvPr>
        </p:nvSpPr>
        <p:spPr>
          <a:xfrm>
            <a:off x="357188" y="548680"/>
            <a:ext cx="6196012"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a:t>
            </a:r>
            <a:r>
              <a:rPr lang="zh-CN" altLang="zh-CN" sz="2600" dirty="0" smtClean="0">
                <a:latin typeface="Arial" panose="020B0604020202020204" pitchFamily="34" charset="0"/>
                <a:ea typeface="黑体" pitchFamily="2" charset="-122"/>
                <a:cs typeface="Arial" panose="020B0604020202020204" pitchFamily="34" charset="0"/>
              </a:rPr>
              <a:t>二</a:t>
            </a:r>
            <a:r>
              <a:rPr lang="zh-CN" altLang="zh-CN" sz="2600" dirty="0">
                <a:latin typeface="Arial" panose="020B0604020202020204" pitchFamily="34" charset="0"/>
                <a:ea typeface="黑体" pitchFamily="2" charset="-122"/>
                <a:cs typeface="Arial" panose="020B0604020202020204" pitchFamily="34" charset="0"/>
              </a:rPr>
              <a:t>维板状结构的多级损伤检测</a:t>
            </a:r>
            <a:r>
              <a:rPr lang="zh-CN" altLang="zh-CN" sz="2600" dirty="0" smtClean="0">
                <a:latin typeface="Arial" panose="020B0604020202020204" pitchFamily="34" charset="0"/>
                <a:ea typeface="黑体" pitchFamily="2" charset="-122"/>
                <a:cs typeface="Arial" panose="020B0604020202020204" pitchFamily="34" charset="0"/>
              </a:rPr>
              <a:t>方法</a:t>
            </a:r>
            <a:r>
              <a:rPr lang="en-US" altLang="zh-CN" sz="2600" dirty="0" smtClean="0">
                <a:latin typeface="Times New Roman" panose="02020603050405020304" pitchFamily="18" charset="0"/>
                <a:ea typeface="黑体" pitchFamily="2" charset="-122"/>
                <a:cs typeface="Times New Roman" panose="02020603050405020304" pitchFamily="18" charset="0"/>
              </a:rPr>
              <a:t>(</a:t>
            </a:r>
            <a:r>
              <a:rPr lang="en-US" altLang="zh-CN" sz="2600" dirty="0">
                <a:latin typeface="Times New Roman" panose="02020603050405020304" pitchFamily="18" charset="0"/>
                <a:ea typeface="黑体" pitchFamily="2" charset="-122"/>
                <a:cs typeface="Times New Roman" panose="02020603050405020304" pitchFamily="18" charset="0"/>
              </a:rPr>
              <a:t>Ⅲ</a:t>
            </a:r>
            <a:r>
              <a:rPr lang="en-US" altLang="zh-CN" sz="2600" dirty="0" smtClean="0">
                <a:latin typeface="Times New Roman" panose="02020603050405020304" pitchFamily="18" charset="0"/>
                <a:ea typeface="黑体" pitchFamily="2" charset="-122"/>
                <a:cs typeface="Times New Roman" panose="02020603050405020304" pitchFamily="18" charset="0"/>
              </a:rPr>
              <a:t>)</a:t>
            </a:r>
            <a:endParaRPr lang="en-US" altLang="zh-CN" sz="2600" dirty="0">
              <a:latin typeface="Arial" panose="020B0604020202020204" pitchFamily="34" charset="0"/>
              <a:ea typeface="黑体" pitchFamily="2"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746958614"/>
              </p:ext>
            </p:extLst>
          </p:nvPr>
        </p:nvGraphicFramePr>
        <p:xfrm>
          <a:off x="1547664" y="3939480"/>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方法</a:t>
                      </a: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真实值</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单级检测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en-US" sz="1200" b="0" kern="12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a:t>
                      </a: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椭圆检测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3.99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43.02%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spcAft>
                          <a:spcPts val="0"/>
                        </a:spcAft>
                      </a:pPr>
                      <a:r>
                        <a:rPr lang="zh-CN" sz="1200" b="0" kern="1200" dirty="0">
                          <a:solidFill>
                            <a:schemeClr val="tx1"/>
                          </a:solidFill>
                          <a:effectLst/>
                          <a:latin typeface="Calibri" panose="020F0502020204030204" pitchFamily="34" charset="0"/>
                          <a:ea typeface="宋体" panose="02010600030101010101" pitchFamily="2" charset="-122"/>
                          <a:cs typeface="Arial" panose="020B0604020202020204" pitchFamily="34" charset="0"/>
                        </a:rPr>
                        <a:t>多级检测</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8.067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7" name="矩形 126"/>
          <p:cNvSpPr/>
          <p:nvPr/>
        </p:nvSpPr>
        <p:spPr>
          <a:xfrm>
            <a:off x="1571328" y="5920472"/>
            <a:ext cx="6048672" cy="923330"/>
          </a:xfrm>
          <a:prstGeom prst="rect">
            <a:avLst/>
          </a:prstGeom>
          <a:ln w="28575">
            <a:solidFill>
              <a:srgbClr val="0000FF"/>
            </a:solidFill>
          </a:ln>
        </p:spPr>
        <p:txBody>
          <a:bodyPr wrap="square">
            <a:spAutoFit/>
          </a:bodyPr>
          <a:lstStyle/>
          <a:p>
            <a:r>
              <a:rPr lang="zh-CN" altLang="zh-CN" b="1" dirty="0"/>
              <a:t>本章所提出的多级检测方法能够实现二维板状结构穿孔损伤的精确定位与尺寸评估，且相对于单级检测方法，精度大幅提升且无需新增压电片</a:t>
            </a:r>
            <a:endParaRPr lang="zh-CN" altLang="en-US" b="1"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73548" y="1130477"/>
            <a:ext cx="2510766" cy="2462489"/>
            <a:chOff x="638817" y="1109136"/>
            <a:chExt cx="2510766" cy="2462489"/>
          </a:xfrm>
        </p:grpSpPr>
        <p:grpSp>
          <p:nvGrpSpPr>
            <p:cNvPr id="129" name="组合 128"/>
            <p:cNvGrpSpPr/>
            <p:nvPr/>
          </p:nvGrpSpPr>
          <p:grpSpPr>
            <a:xfrm>
              <a:off x="638817" y="1109136"/>
              <a:ext cx="2510766" cy="2462489"/>
              <a:chOff x="5179194" y="3758218"/>
              <a:chExt cx="2510766" cy="2462489"/>
            </a:xfrm>
          </p:grpSpPr>
          <p:grpSp>
            <p:nvGrpSpPr>
              <p:cNvPr id="134" name="组合 133"/>
              <p:cNvGrpSpPr/>
              <p:nvPr/>
            </p:nvGrpSpPr>
            <p:grpSpPr>
              <a:xfrm>
                <a:off x="5179194" y="3758218"/>
                <a:ext cx="2510766" cy="2462489"/>
                <a:chOff x="6918541" y="1127570"/>
                <a:chExt cx="2510766" cy="2462489"/>
              </a:xfrm>
            </p:grpSpPr>
            <p:grpSp>
              <p:nvGrpSpPr>
                <p:cNvPr id="139" name="组合 138"/>
                <p:cNvGrpSpPr/>
                <p:nvPr/>
              </p:nvGrpSpPr>
              <p:grpSpPr>
                <a:xfrm>
                  <a:off x="6918541" y="1127570"/>
                  <a:ext cx="2510766" cy="2462489"/>
                  <a:chOff x="2461738" y="1305014"/>
                  <a:chExt cx="2510766" cy="2462489"/>
                </a:xfrm>
              </p:grpSpPr>
              <p:grpSp>
                <p:nvGrpSpPr>
                  <p:cNvPr id="144" name="组合 143"/>
                  <p:cNvGrpSpPr/>
                  <p:nvPr/>
                </p:nvGrpSpPr>
                <p:grpSpPr>
                  <a:xfrm>
                    <a:off x="2461738" y="1606916"/>
                    <a:ext cx="2160588" cy="2160587"/>
                    <a:chOff x="414150" y="1526871"/>
                    <a:chExt cx="2160588" cy="2160587"/>
                  </a:xfrm>
                </p:grpSpPr>
                <p:grpSp>
                  <p:nvGrpSpPr>
                    <p:cNvPr id="149" name="组合 64"/>
                    <p:cNvGrpSpPr>
                      <a:grpSpLocks/>
                    </p:cNvGrpSpPr>
                    <p:nvPr/>
                  </p:nvGrpSpPr>
                  <p:grpSpPr bwMode="auto">
                    <a:xfrm>
                      <a:off x="414150" y="1526871"/>
                      <a:ext cx="2160588" cy="2160587"/>
                      <a:chOff x="969234" y="1354474"/>
                      <a:chExt cx="2880000" cy="2880000"/>
                    </a:xfrm>
                  </p:grpSpPr>
                  <p:sp>
                    <p:nvSpPr>
                      <p:cNvPr id="151" name="矩形 15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52" name="矩形 15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椭圆 15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4" name="椭圆 15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5" name="椭圆 15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6" name="椭圆 15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7" name="椭圆 15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50" name="椭圆 14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45" name="直接箭头连接符 14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7" name="矩形 14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48" name="矩形 14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40" name="椭圆 13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5" name="直接连接符 134"/>
              <p:cNvCxnSpPr>
                <a:stCxn id="153" idx="5"/>
                <a:endCxn id="15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55" idx="3"/>
                <a:endCxn id="15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57" idx="5"/>
                <a:endCxn id="15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57" idx="3"/>
                <a:endCxn id="15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188" name="组合 187"/>
          <p:cNvGrpSpPr/>
          <p:nvPr/>
        </p:nvGrpSpPr>
        <p:grpSpPr>
          <a:xfrm>
            <a:off x="3471012" y="1130477"/>
            <a:ext cx="2510766" cy="2462489"/>
            <a:chOff x="638817" y="1109136"/>
            <a:chExt cx="2510766" cy="2462489"/>
          </a:xfrm>
        </p:grpSpPr>
        <p:grpSp>
          <p:nvGrpSpPr>
            <p:cNvPr id="189" name="组合 188"/>
            <p:cNvGrpSpPr/>
            <p:nvPr/>
          </p:nvGrpSpPr>
          <p:grpSpPr>
            <a:xfrm>
              <a:off x="638817" y="1109136"/>
              <a:ext cx="2510766" cy="2462489"/>
              <a:chOff x="5179194" y="3758218"/>
              <a:chExt cx="2510766" cy="2462489"/>
            </a:xfrm>
          </p:grpSpPr>
          <p:grpSp>
            <p:nvGrpSpPr>
              <p:cNvPr id="194" name="组合 193"/>
              <p:cNvGrpSpPr/>
              <p:nvPr/>
            </p:nvGrpSpPr>
            <p:grpSpPr>
              <a:xfrm>
                <a:off x="5179194" y="3758218"/>
                <a:ext cx="2510766" cy="2462489"/>
                <a:chOff x="6918541" y="1127570"/>
                <a:chExt cx="2510766" cy="2462489"/>
              </a:xfrm>
            </p:grpSpPr>
            <p:grpSp>
              <p:nvGrpSpPr>
                <p:cNvPr id="199" name="组合 198"/>
                <p:cNvGrpSpPr/>
                <p:nvPr/>
              </p:nvGrpSpPr>
              <p:grpSpPr>
                <a:xfrm>
                  <a:off x="6918541" y="1127570"/>
                  <a:ext cx="2510766" cy="2462489"/>
                  <a:chOff x="2461738" y="1305014"/>
                  <a:chExt cx="2510766" cy="2462489"/>
                </a:xfrm>
              </p:grpSpPr>
              <p:grpSp>
                <p:nvGrpSpPr>
                  <p:cNvPr id="204" name="组合 203"/>
                  <p:cNvGrpSpPr/>
                  <p:nvPr/>
                </p:nvGrpSpPr>
                <p:grpSpPr>
                  <a:xfrm>
                    <a:off x="2461738" y="1606916"/>
                    <a:ext cx="2160588" cy="2160587"/>
                    <a:chOff x="414150" y="1526871"/>
                    <a:chExt cx="2160588" cy="2160587"/>
                  </a:xfrm>
                </p:grpSpPr>
                <p:grpSp>
                  <p:nvGrpSpPr>
                    <p:cNvPr id="209" name="组合 64"/>
                    <p:cNvGrpSpPr>
                      <a:grpSpLocks/>
                    </p:cNvGrpSpPr>
                    <p:nvPr/>
                  </p:nvGrpSpPr>
                  <p:grpSpPr bwMode="auto">
                    <a:xfrm>
                      <a:off x="414150" y="1526871"/>
                      <a:ext cx="2160588" cy="2160587"/>
                      <a:chOff x="969234" y="1354474"/>
                      <a:chExt cx="2880000" cy="2880000"/>
                    </a:xfrm>
                  </p:grpSpPr>
                  <p:sp>
                    <p:nvSpPr>
                      <p:cNvPr id="211" name="矩形 21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12" name="矩形 21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3" name="椭圆 21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4" name="椭圆 21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5" name="椭圆 21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6" name="椭圆 21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17" name="椭圆 21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210" name="椭圆 20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05" name="直接箭头连接符 20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7" name="矩形 20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208" name="矩形 20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00" name="椭圆 19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5" name="直接连接符 194"/>
              <p:cNvCxnSpPr>
                <a:stCxn id="213" idx="5"/>
                <a:endCxn id="21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15" idx="3"/>
                <a:endCxn id="21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17" idx="5"/>
                <a:endCxn id="21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17" idx="3"/>
                <a:endCxn id="21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9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9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18" name="椭圆 217"/>
          <p:cNvSpPr/>
          <p:nvPr/>
        </p:nvSpPr>
        <p:spPr>
          <a:xfrm>
            <a:off x="4818918" y="2027989"/>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53" name="组合 252"/>
          <p:cNvGrpSpPr/>
          <p:nvPr/>
        </p:nvGrpSpPr>
        <p:grpSpPr>
          <a:xfrm>
            <a:off x="6518782" y="1131917"/>
            <a:ext cx="2510766" cy="2462489"/>
            <a:chOff x="249619" y="3774823"/>
            <a:chExt cx="2510766" cy="2462489"/>
          </a:xfrm>
        </p:grpSpPr>
        <p:grpSp>
          <p:nvGrpSpPr>
            <p:cNvPr id="254" name="组合 253"/>
            <p:cNvGrpSpPr/>
            <p:nvPr/>
          </p:nvGrpSpPr>
          <p:grpSpPr>
            <a:xfrm>
              <a:off x="249619" y="3774823"/>
              <a:ext cx="2510766" cy="2462489"/>
              <a:chOff x="255384" y="1130477"/>
              <a:chExt cx="2510766" cy="2462489"/>
            </a:xfrm>
          </p:grpSpPr>
          <p:grpSp>
            <p:nvGrpSpPr>
              <p:cNvPr id="256" name="组合 255"/>
              <p:cNvGrpSpPr/>
              <p:nvPr/>
            </p:nvGrpSpPr>
            <p:grpSpPr>
              <a:xfrm>
                <a:off x="255384" y="1130477"/>
                <a:ext cx="2510766" cy="2462489"/>
                <a:chOff x="638817" y="1109136"/>
                <a:chExt cx="2510766" cy="2462489"/>
              </a:xfrm>
            </p:grpSpPr>
            <p:grpSp>
              <p:nvGrpSpPr>
                <p:cNvPr id="262" name="组合 261"/>
                <p:cNvGrpSpPr/>
                <p:nvPr/>
              </p:nvGrpSpPr>
              <p:grpSpPr>
                <a:xfrm>
                  <a:off x="638817" y="1109136"/>
                  <a:ext cx="2510766" cy="2462489"/>
                  <a:chOff x="5179194" y="3758218"/>
                  <a:chExt cx="2510766" cy="2462489"/>
                </a:xfrm>
              </p:grpSpPr>
              <p:grpSp>
                <p:nvGrpSpPr>
                  <p:cNvPr id="267" name="组合 266"/>
                  <p:cNvGrpSpPr/>
                  <p:nvPr/>
                </p:nvGrpSpPr>
                <p:grpSpPr>
                  <a:xfrm>
                    <a:off x="5179194" y="3758218"/>
                    <a:ext cx="2510766" cy="2462489"/>
                    <a:chOff x="6918541" y="1127570"/>
                    <a:chExt cx="2510766" cy="2462489"/>
                  </a:xfrm>
                </p:grpSpPr>
                <p:grpSp>
                  <p:nvGrpSpPr>
                    <p:cNvPr id="272" name="组合 271"/>
                    <p:cNvGrpSpPr/>
                    <p:nvPr/>
                  </p:nvGrpSpPr>
                  <p:grpSpPr>
                    <a:xfrm>
                      <a:off x="6918541" y="1127570"/>
                      <a:ext cx="2510766" cy="2462489"/>
                      <a:chOff x="2461738" y="1305014"/>
                      <a:chExt cx="2510766" cy="2462489"/>
                    </a:xfrm>
                  </p:grpSpPr>
                  <p:grpSp>
                    <p:nvGrpSpPr>
                      <p:cNvPr id="275" name="组合 274"/>
                      <p:cNvGrpSpPr/>
                      <p:nvPr/>
                    </p:nvGrpSpPr>
                    <p:grpSpPr>
                      <a:xfrm>
                        <a:off x="2461738" y="1606916"/>
                        <a:ext cx="2160588" cy="2160587"/>
                        <a:chOff x="414150" y="1526871"/>
                        <a:chExt cx="2160588" cy="2160587"/>
                      </a:xfrm>
                    </p:grpSpPr>
                    <p:grpSp>
                      <p:nvGrpSpPr>
                        <p:cNvPr id="280" name="组合 64"/>
                        <p:cNvGrpSpPr>
                          <a:grpSpLocks/>
                        </p:cNvGrpSpPr>
                        <p:nvPr/>
                      </p:nvGrpSpPr>
                      <p:grpSpPr bwMode="auto">
                        <a:xfrm>
                          <a:off x="414150" y="1526871"/>
                          <a:ext cx="2160588" cy="2160587"/>
                          <a:chOff x="969234" y="1354474"/>
                          <a:chExt cx="2880000" cy="2880000"/>
                        </a:xfrm>
                      </p:grpSpPr>
                      <p:sp>
                        <p:nvSpPr>
                          <p:cNvPr id="282" name="矩形 281"/>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83" name="矩形 28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4" name="椭圆 28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5" name="椭圆 28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6" name="椭圆 28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7" name="椭圆 28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288" name="椭圆 28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281" name="椭圆 280"/>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276" name="直接箭头连接符 275"/>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7" name="直接箭头连接符 276"/>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8" name="矩形 277"/>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279" name="矩形 278"/>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273" name="椭圆 272"/>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8" name="直接连接符 267"/>
                  <p:cNvCxnSpPr>
                    <a:stCxn id="284" idx="5"/>
                    <a:endCxn id="28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286" idx="3"/>
                    <a:endCxn id="28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288" idx="5"/>
                    <a:endCxn id="28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288" idx="3"/>
                    <a:endCxn id="28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63"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4"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5"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266"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57"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255" name="椭圆 254"/>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9" name="下箭头 288"/>
          <p:cNvSpPr/>
          <p:nvPr/>
        </p:nvSpPr>
        <p:spPr>
          <a:xfrm rot="16200000">
            <a:off x="3044968" y="2412799"/>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下箭头 289"/>
          <p:cNvSpPr/>
          <p:nvPr/>
        </p:nvSpPr>
        <p:spPr>
          <a:xfrm rot="16200000">
            <a:off x="6045984" y="2379913"/>
            <a:ext cx="242916" cy="21602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文本框 290"/>
          <p:cNvSpPr txBox="1"/>
          <p:nvPr/>
        </p:nvSpPr>
        <p:spPr>
          <a:xfrm>
            <a:off x="916980" y="3534975"/>
            <a:ext cx="1368152" cy="369332"/>
          </a:xfrm>
          <a:prstGeom prst="rect">
            <a:avLst/>
          </a:prstGeom>
          <a:noFill/>
        </p:spPr>
        <p:txBody>
          <a:bodyPr wrap="square" rtlCol="0">
            <a:spAutoFit/>
          </a:bodyPr>
          <a:lstStyle/>
          <a:p>
            <a:pPr algn="ctr"/>
            <a:r>
              <a:rPr lang="zh-CN" altLang="en-US" b="1" dirty="0" smtClean="0">
                <a:latin typeface="+mj-ea"/>
                <a:ea typeface="+mj-ea"/>
              </a:rPr>
              <a:t>单极检测</a:t>
            </a:r>
            <a:endParaRPr lang="zh-CN" altLang="en-US" b="1" dirty="0">
              <a:latin typeface="+mj-ea"/>
              <a:ea typeface="+mj-ea"/>
            </a:endParaRPr>
          </a:p>
        </p:txBody>
      </p:sp>
      <p:sp>
        <p:nvSpPr>
          <p:cNvPr id="292" name="文本框 291"/>
          <p:cNvSpPr txBox="1"/>
          <p:nvPr/>
        </p:nvSpPr>
        <p:spPr>
          <a:xfrm>
            <a:off x="3863127" y="3534975"/>
            <a:ext cx="1368152" cy="369332"/>
          </a:xfrm>
          <a:prstGeom prst="rect">
            <a:avLst/>
          </a:prstGeom>
          <a:noFill/>
        </p:spPr>
        <p:txBody>
          <a:bodyPr wrap="square" rtlCol="0">
            <a:spAutoFit/>
          </a:bodyPr>
          <a:lstStyle/>
          <a:p>
            <a:pPr algn="ctr"/>
            <a:r>
              <a:rPr lang="en-US" altLang="zh-CN" b="1" dirty="0" smtClean="0">
                <a:latin typeface="+mj-ea"/>
                <a:ea typeface="+mj-ea"/>
              </a:rPr>
              <a:t>5</a:t>
            </a:r>
            <a:r>
              <a:rPr lang="zh-CN" altLang="en-US" b="1" dirty="0" smtClean="0">
                <a:latin typeface="+mj-ea"/>
                <a:ea typeface="+mj-ea"/>
              </a:rPr>
              <a:t>椭圆检测</a:t>
            </a:r>
            <a:endParaRPr lang="zh-CN" altLang="en-US" b="1" dirty="0">
              <a:latin typeface="+mj-ea"/>
              <a:ea typeface="+mj-ea"/>
            </a:endParaRPr>
          </a:p>
        </p:txBody>
      </p:sp>
      <p:sp>
        <p:nvSpPr>
          <p:cNvPr id="293" name="文本框 292"/>
          <p:cNvSpPr txBox="1"/>
          <p:nvPr/>
        </p:nvSpPr>
        <p:spPr>
          <a:xfrm>
            <a:off x="6935924" y="3534975"/>
            <a:ext cx="1368152" cy="369332"/>
          </a:xfrm>
          <a:prstGeom prst="rect">
            <a:avLst/>
          </a:prstGeom>
          <a:noFill/>
        </p:spPr>
        <p:txBody>
          <a:bodyPr wrap="square" rtlCol="0">
            <a:spAutoFit/>
          </a:bodyPr>
          <a:lstStyle/>
          <a:p>
            <a:pPr algn="ctr"/>
            <a:r>
              <a:rPr lang="zh-CN" altLang="en-US" b="1" dirty="0">
                <a:latin typeface="+mj-ea"/>
                <a:ea typeface="+mj-ea"/>
              </a:rPr>
              <a:t>多</a:t>
            </a:r>
            <a:r>
              <a:rPr lang="zh-CN" altLang="en-US" b="1" dirty="0" smtClean="0">
                <a:latin typeface="+mj-ea"/>
                <a:ea typeface="+mj-ea"/>
              </a:rPr>
              <a:t>极检测</a:t>
            </a:r>
            <a:endParaRPr lang="zh-CN" altLang="en-US" b="1" dirty="0">
              <a:latin typeface="+mj-ea"/>
              <a:ea typeface="+mj-ea"/>
            </a:endParaRPr>
          </a:p>
        </p:txBody>
      </p:sp>
    </p:spTree>
    <p:extLst>
      <p:ext uri="{BB962C8B-B14F-4D97-AF65-F5344CB8AC3E}">
        <p14:creationId xmlns:p14="http://schemas.microsoft.com/office/powerpoint/2010/main" val="1966745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17</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2">
              <a:lumMod val="20000"/>
              <a:lumOff val="80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绪论</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7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多级</a:t>
            </a:r>
            <a:r>
              <a:rPr lang="zh-CN" altLang="zh-CN" sz="2800" kern="0" dirty="0">
                <a:latin typeface="黑体" panose="02010609060101010101" pitchFamily="49" charset="-122"/>
                <a:ea typeface="黑体" panose="02010609060101010101" pitchFamily="49" charset="-122"/>
                <a:cs typeface="Times New Roman" pitchFamily="18" charset="0"/>
              </a:rPr>
              <a:t>损伤检测方法的检测精度分析</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423223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18</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(Ⅰ)</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43" name="图片 42"/>
          <p:cNvPicPr/>
          <p:nvPr/>
        </p:nvPicPr>
        <p:blipFill>
          <a:blip r:embed="rId3">
            <a:extLst>
              <a:ext uri="{28A0092B-C50C-407E-A947-70E740481C1C}">
                <a14:useLocalDpi xmlns:a14="http://schemas.microsoft.com/office/drawing/2010/main" val="0"/>
              </a:ext>
            </a:extLst>
          </a:blip>
          <a:stretch>
            <a:fillRect/>
          </a:stretch>
        </p:blipFill>
        <p:spPr>
          <a:xfrm>
            <a:off x="415171" y="1125104"/>
            <a:ext cx="3239770" cy="3240000"/>
          </a:xfrm>
          <a:prstGeom prst="rect">
            <a:avLst/>
          </a:prstGeom>
        </p:spPr>
      </p:pic>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3407747590"/>
                  </p:ext>
                </p:extLst>
              </p:nvPr>
            </p:nvGraphicFramePr>
            <p:xfrm>
              <a:off x="3773804" y="3703286"/>
              <a:ext cx="4955232" cy="2101978"/>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8970">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0.45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13.71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13.12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27.45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4.42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5.70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12.37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27.23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6.96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8.32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3407747590"/>
                  </p:ext>
                </p:extLst>
              </p:nvPr>
            </p:nvGraphicFramePr>
            <p:xfrm>
              <a:off x="3773804" y="3703286"/>
              <a:ext cx="4955232" cy="2101978"/>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1481" t="-1639" r="-403704"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200000" t="-1639" r="-300735"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2222" t="-1639" r="-202963"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99265" t="-1639" r="-101471" b="-486885"/>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502963" t="-1639" r="-2222" b="-486885"/>
                          </a:stretch>
                        </a:blipFill>
                      </a:tcPr>
                    </a:tc>
                  </a:tr>
                  <a:tr h="218970">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0.45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13.71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13.12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30.22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27.45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4.42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27.30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5.70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12.37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27.23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6.96</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6024">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36.16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8.32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pSp>
        <p:nvGrpSpPr>
          <p:cNvPr id="45" name="组合 44"/>
          <p:cNvGrpSpPr/>
          <p:nvPr/>
        </p:nvGrpSpPr>
        <p:grpSpPr>
          <a:xfrm>
            <a:off x="4036599" y="1142257"/>
            <a:ext cx="2510766" cy="2462489"/>
            <a:chOff x="638817" y="1109136"/>
            <a:chExt cx="2510766" cy="2462489"/>
          </a:xfrm>
        </p:grpSpPr>
        <p:grpSp>
          <p:nvGrpSpPr>
            <p:cNvPr id="49" name="组合 48"/>
            <p:cNvGrpSpPr/>
            <p:nvPr/>
          </p:nvGrpSpPr>
          <p:grpSpPr>
            <a:xfrm>
              <a:off x="638817" y="1109136"/>
              <a:ext cx="2510766" cy="2462489"/>
              <a:chOff x="5179194" y="3758218"/>
              <a:chExt cx="2510766" cy="2462489"/>
            </a:xfrm>
          </p:grpSpPr>
          <p:grpSp>
            <p:nvGrpSpPr>
              <p:cNvPr id="60" name="组合 59"/>
              <p:cNvGrpSpPr/>
              <p:nvPr/>
            </p:nvGrpSpPr>
            <p:grpSpPr>
              <a:xfrm>
                <a:off x="5179194" y="3758218"/>
                <a:ext cx="2510766" cy="2462489"/>
                <a:chOff x="6918541" y="1127570"/>
                <a:chExt cx="2510766" cy="2462489"/>
              </a:xfrm>
            </p:grpSpPr>
            <p:grpSp>
              <p:nvGrpSpPr>
                <p:cNvPr id="71" name="组合 70"/>
                <p:cNvGrpSpPr/>
                <p:nvPr/>
              </p:nvGrpSpPr>
              <p:grpSpPr>
                <a:xfrm>
                  <a:off x="6918541" y="1127570"/>
                  <a:ext cx="2510766" cy="2462489"/>
                  <a:chOff x="2461738" y="1305014"/>
                  <a:chExt cx="2510766" cy="2462489"/>
                </a:xfrm>
              </p:grpSpPr>
              <p:grpSp>
                <p:nvGrpSpPr>
                  <p:cNvPr id="76" name="组合 75"/>
                  <p:cNvGrpSpPr/>
                  <p:nvPr/>
                </p:nvGrpSpPr>
                <p:grpSpPr>
                  <a:xfrm>
                    <a:off x="2461738" y="1606916"/>
                    <a:ext cx="2160588" cy="2160587"/>
                    <a:chOff x="414150" y="1526871"/>
                    <a:chExt cx="2160588" cy="2160587"/>
                  </a:xfrm>
                </p:grpSpPr>
                <p:grpSp>
                  <p:nvGrpSpPr>
                    <p:cNvPr id="81" name="组合 64"/>
                    <p:cNvGrpSpPr>
                      <a:grpSpLocks/>
                    </p:cNvGrpSpPr>
                    <p:nvPr/>
                  </p:nvGrpSpPr>
                  <p:grpSpPr bwMode="auto">
                    <a:xfrm>
                      <a:off x="414150" y="1526871"/>
                      <a:ext cx="2160588" cy="2160587"/>
                      <a:chOff x="969234" y="1354474"/>
                      <a:chExt cx="2880000" cy="2880000"/>
                    </a:xfrm>
                  </p:grpSpPr>
                  <p:sp>
                    <p:nvSpPr>
                      <p:cNvPr id="83" name="矩形 82"/>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84" name="矩形 83"/>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5" name="椭圆 84"/>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6" name="椭圆 85"/>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7" name="椭圆 86"/>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8" name="椭圆 87"/>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89" name="椭圆 88"/>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82" name="椭圆 81"/>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77" name="直接箭头连接符 76"/>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9" name="矩形 78"/>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80" name="矩形 79"/>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72" name="椭圆 7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连接符 64"/>
              <p:cNvCxnSpPr>
                <a:stCxn id="85" idx="5"/>
                <a:endCxn id="89"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7" idx="3"/>
                <a:endCxn id="89"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9" idx="5"/>
                <a:endCxn id="88"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9" idx="3"/>
                <a:endCxn id="86"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1"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2"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3"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59"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90" name="组合 89"/>
          <p:cNvGrpSpPr/>
          <p:nvPr/>
        </p:nvGrpSpPr>
        <p:grpSpPr>
          <a:xfrm>
            <a:off x="6518782" y="1131917"/>
            <a:ext cx="2510766" cy="2462489"/>
            <a:chOff x="249619" y="3774823"/>
            <a:chExt cx="2510766" cy="2462489"/>
          </a:xfrm>
        </p:grpSpPr>
        <p:grpSp>
          <p:nvGrpSpPr>
            <p:cNvPr id="91" name="组合 90"/>
            <p:cNvGrpSpPr/>
            <p:nvPr/>
          </p:nvGrpSpPr>
          <p:grpSpPr>
            <a:xfrm>
              <a:off x="249619" y="3774823"/>
              <a:ext cx="2510766" cy="2462489"/>
              <a:chOff x="255384" y="1130477"/>
              <a:chExt cx="2510766" cy="2462489"/>
            </a:xfrm>
          </p:grpSpPr>
          <p:grpSp>
            <p:nvGrpSpPr>
              <p:cNvPr id="93" name="组合 92"/>
              <p:cNvGrpSpPr/>
              <p:nvPr/>
            </p:nvGrpSpPr>
            <p:grpSpPr>
              <a:xfrm>
                <a:off x="255384" y="1130477"/>
                <a:ext cx="2510766" cy="2462489"/>
                <a:chOff x="638817" y="1109136"/>
                <a:chExt cx="2510766" cy="2462489"/>
              </a:xfrm>
            </p:grpSpPr>
            <p:grpSp>
              <p:nvGrpSpPr>
                <p:cNvPr id="95" name="组合 94"/>
                <p:cNvGrpSpPr/>
                <p:nvPr/>
              </p:nvGrpSpPr>
              <p:grpSpPr>
                <a:xfrm>
                  <a:off x="638817" y="1109136"/>
                  <a:ext cx="2510766" cy="2462489"/>
                  <a:chOff x="5179194" y="3758218"/>
                  <a:chExt cx="2510766" cy="2462489"/>
                </a:xfrm>
              </p:grpSpPr>
              <p:grpSp>
                <p:nvGrpSpPr>
                  <p:cNvPr id="100" name="组合 99"/>
                  <p:cNvGrpSpPr/>
                  <p:nvPr/>
                </p:nvGrpSpPr>
                <p:grpSpPr>
                  <a:xfrm>
                    <a:off x="5179194" y="3758218"/>
                    <a:ext cx="2510766" cy="2462489"/>
                    <a:chOff x="6918541" y="1127570"/>
                    <a:chExt cx="2510766" cy="2462489"/>
                  </a:xfrm>
                </p:grpSpPr>
                <p:grpSp>
                  <p:nvGrpSpPr>
                    <p:cNvPr id="105" name="组合 104"/>
                    <p:cNvGrpSpPr/>
                    <p:nvPr/>
                  </p:nvGrpSpPr>
                  <p:grpSpPr>
                    <a:xfrm>
                      <a:off x="6918541" y="1127570"/>
                      <a:ext cx="2510766" cy="2462489"/>
                      <a:chOff x="2461738" y="1305014"/>
                      <a:chExt cx="2510766" cy="2462489"/>
                    </a:xfrm>
                  </p:grpSpPr>
                  <p:grpSp>
                    <p:nvGrpSpPr>
                      <p:cNvPr id="108" name="组合 107"/>
                      <p:cNvGrpSpPr/>
                      <p:nvPr/>
                    </p:nvGrpSpPr>
                    <p:grpSpPr>
                      <a:xfrm>
                        <a:off x="2461738" y="1606916"/>
                        <a:ext cx="2160588" cy="2160587"/>
                        <a:chOff x="414150" y="1526871"/>
                        <a:chExt cx="2160588" cy="2160587"/>
                      </a:xfrm>
                    </p:grpSpPr>
                    <p:grpSp>
                      <p:nvGrpSpPr>
                        <p:cNvPr id="113" name="组合 64"/>
                        <p:cNvGrpSpPr>
                          <a:grpSpLocks/>
                        </p:cNvGrpSpPr>
                        <p:nvPr/>
                      </p:nvGrpSpPr>
                      <p:grpSpPr bwMode="auto">
                        <a:xfrm>
                          <a:off x="414150" y="1526871"/>
                          <a:ext cx="2160588" cy="2160587"/>
                          <a:chOff x="969234" y="1354474"/>
                          <a:chExt cx="2880000" cy="2880000"/>
                        </a:xfrm>
                      </p:grpSpPr>
                      <p:sp>
                        <p:nvSpPr>
                          <p:cNvPr id="115" name="矩形 114"/>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6" name="矩形 115"/>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7" name="椭圆 116"/>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8" name="椭圆 117"/>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19" name="椭圆 118"/>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0" name="椭圆 119"/>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4" name="椭圆 113"/>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09" name="直接箭头连接符 108"/>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1" name="矩形 110"/>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2" name="矩形 111"/>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06" name="椭圆 105"/>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p:cNvCxnSpPr>
                    <a:stCxn id="117" idx="5"/>
                    <a:endCxn id="121"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9" idx="3"/>
                    <a:endCxn id="121"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21" idx="5"/>
                    <a:endCxn id="120"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21" idx="3"/>
                    <a:endCxn id="118"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6"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7"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8"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9"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94"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92" name="椭圆 91"/>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122" name="表格 121"/>
              <p:cNvGraphicFramePr>
                <a:graphicFrameLocks noGrp="1"/>
              </p:cNvGraphicFramePr>
              <p:nvPr>
                <p:extLst>
                  <p:ext uri="{D42A27DB-BD31-4B8C-83A1-F6EECF244321}">
                    <p14:modId xmlns:p14="http://schemas.microsoft.com/office/powerpoint/2010/main" val="3804788086"/>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22" name="表格 121"/>
              <p:cNvGraphicFramePr>
                <a:graphicFrameLocks noGrp="1"/>
              </p:cNvGraphicFramePr>
              <p:nvPr>
                <p:extLst>
                  <p:ext uri="{D42A27DB-BD31-4B8C-83A1-F6EECF244321}">
                    <p14:modId xmlns:p14="http://schemas.microsoft.com/office/powerpoint/2010/main" val="3804788086"/>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t="-3704" r="-20270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l="-99329" t="-3704" r="-101342"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l="-199329" t="-3704" r="-1342"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cxnSp>
        <p:nvCxnSpPr>
          <p:cNvPr id="123" name="直接连接符 122"/>
          <p:cNvCxnSpPr/>
          <p:nvPr/>
        </p:nvCxnSpPr>
        <p:spPr bwMode="auto">
          <a:xfrm>
            <a:off x="3563888" y="1150256"/>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cxnSp>
        <p:nvCxnSpPr>
          <p:cNvPr id="7" name="直接箭头连接符 6"/>
          <p:cNvCxnSpPr/>
          <p:nvPr/>
        </p:nvCxnSpPr>
        <p:spPr bwMode="auto">
          <a:xfrm>
            <a:off x="1331640" y="2296800"/>
            <a:ext cx="0" cy="9900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9" name="直接连接符 8"/>
          <p:cNvCxnSpPr/>
          <p:nvPr/>
        </p:nvCxnSpPr>
        <p:spPr bwMode="auto">
          <a:xfrm>
            <a:off x="1260000" y="2296800"/>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直接连接符 124"/>
          <p:cNvCxnSpPr/>
          <p:nvPr/>
        </p:nvCxnSpPr>
        <p:spPr bwMode="auto">
          <a:xfrm>
            <a:off x="1259632" y="3276000"/>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6" name="TextBox 4"/>
          <p:cNvSpPr txBox="1"/>
          <p:nvPr/>
        </p:nvSpPr>
        <p:spPr>
          <a:xfrm>
            <a:off x="1056717" y="2650478"/>
            <a:ext cx="475104"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itchFamily="2" charset="-122"/>
                <a:cs typeface="Times New Roman" panose="02020603050405020304" pitchFamily="18" charset="0"/>
              </a:rPr>
              <a:t>2d</a:t>
            </a:r>
            <a:endParaRPr lang="zh-CN" altLang="en-US" sz="1200"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Ⅱ</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10" name="图片 9"/>
          <p:cNvPicPr/>
          <p:nvPr/>
        </p:nvPicPr>
        <p:blipFill rotWithShape="1">
          <a:blip r:embed="rId3">
            <a:extLst>
              <a:ext uri="{28A0092B-C50C-407E-A947-70E740481C1C}">
                <a14:useLocalDpi xmlns:a14="http://schemas.microsoft.com/office/drawing/2010/main" val="0"/>
              </a:ext>
            </a:extLst>
          </a:blip>
          <a:srcRect t="2792" b="1360"/>
          <a:stretch/>
        </p:blipFill>
        <p:spPr bwMode="auto">
          <a:xfrm>
            <a:off x="3347864" y="1483469"/>
            <a:ext cx="5399405" cy="4618355"/>
          </a:xfrm>
          <a:prstGeom prst="rect">
            <a:avLst/>
          </a:prstGeom>
          <a:ln>
            <a:noFill/>
          </a:ln>
          <a:extLst>
            <a:ext uri="{53640926-AAD7-44D8-BBD7-CCE9431645EC}">
              <a14:shadowObscured xmlns:a14="http://schemas.microsoft.com/office/drawing/2010/main"/>
            </a:ext>
          </a:extLst>
        </p:spPr>
      </p:pic>
      <p:grpSp>
        <p:nvGrpSpPr>
          <p:cNvPr id="2" name="组合 1"/>
          <p:cNvGrpSpPr/>
          <p:nvPr/>
        </p:nvGrpSpPr>
        <p:grpSpPr>
          <a:xfrm>
            <a:off x="3458609" y="1365319"/>
            <a:ext cx="1679172" cy="632649"/>
            <a:chOff x="2051720" y="1333699"/>
            <a:chExt cx="1679172" cy="632649"/>
          </a:xfrm>
        </p:grpSpPr>
        <p:sp>
          <p:nvSpPr>
            <p:cNvPr id="12" name="矩形 1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3" name="直接连接符 1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165022" y="1380939"/>
            <a:ext cx="1679172" cy="632649"/>
            <a:chOff x="2051720" y="1333699"/>
            <a:chExt cx="1679172" cy="632649"/>
          </a:xfrm>
        </p:grpSpPr>
        <p:sp>
          <p:nvSpPr>
            <p:cNvPr id="18" name="矩形 17"/>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0" name="直接连接符 19"/>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458609" y="3650567"/>
            <a:ext cx="1679172" cy="632649"/>
            <a:chOff x="2051720" y="1333699"/>
            <a:chExt cx="1679172" cy="632649"/>
          </a:xfrm>
        </p:grpSpPr>
        <p:sp>
          <p:nvSpPr>
            <p:cNvPr id="25" name="矩形 2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7" name="直接连接符 2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165022" y="3675506"/>
            <a:ext cx="1679172" cy="632649"/>
            <a:chOff x="2051720" y="1333699"/>
            <a:chExt cx="1679172" cy="632649"/>
          </a:xfrm>
        </p:grpSpPr>
        <p:sp>
          <p:nvSpPr>
            <p:cNvPr id="33" name="矩形 32"/>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34" name="直接连接符 33"/>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15068" y="1124744"/>
            <a:ext cx="2510766" cy="2462489"/>
            <a:chOff x="638817" y="1109136"/>
            <a:chExt cx="2510766" cy="2462489"/>
          </a:xfrm>
        </p:grpSpPr>
        <p:grpSp>
          <p:nvGrpSpPr>
            <p:cNvPr id="39" name="组合 38"/>
            <p:cNvGrpSpPr/>
            <p:nvPr/>
          </p:nvGrpSpPr>
          <p:grpSpPr>
            <a:xfrm>
              <a:off x="638817" y="1109136"/>
              <a:ext cx="2510766" cy="2462489"/>
              <a:chOff x="5179194" y="3758218"/>
              <a:chExt cx="2510766" cy="2462489"/>
            </a:xfrm>
          </p:grpSpPr>
          <p:grpSp>
            <p:nvGrpSpPr>
              <p:cNvPr id="44" name="组合 43"/>
              <p:cNvGrpSpPr/>
              <p:nvPr/>
            </p:nvGrpSpPr>
            <p:grpSpPr>
              <a:xfrm>
                <a:off x="5179194" y="3758218"/>
                <a:ext cx="2510766" cy="2462489"/>
                <a:chOff x="6918541" y="1127570"/>
                <a:chExt cx="2510766" cy="2462489"/>
              </a:xfrm>
            </p:grpSpPr>
            <p:grpSp>
              <p:nvGrpSpPr>
                <p:cNvPr id="49" name="组合 48"/>
                <p:cNvGrpSpPr/>
                <p:nvPr/>
              </p:nvGrpSpPr>
              <p:grpSpPr>
                <a:xfrm>
                  <a:off x="6918541" y="1127570"/>
                  <a:ext cx="2510766" cy="2462489"/>
                  <a:chOff x="2461738" y="1305014"/>
                  <a:chExt cx="2510766" cy="2462489"/>
                </a:xfrm>
              </p:grpSpPr>
              <p:grpSp>
                <p:nvGrpSpPr>
                  <p:cNvPr id="54" name="组合 53"/>
                  <p:cNvGrpSpPr/>
                  <p:nvPr/>
                </p:nvGrpSpPr>
                <p:grpSpPr>
                  <a:xfrm>
                    <a:off x="2461738" y="1606916"/>
                    <a:ext cx="2160588" cy="2160587"/>
                    <a:chOff x="414150" y="1526871"/>
                    <a:chExt cx="2160588" cy="2160587"/>
                  </a:xfrm>
                </p:grpSpPr>
                <p:grpSp>
                  <p:nvGrpSpPr>
                    <p:cNvPr id="59" name="组合 64"/>
                    <p:cNvGrpSpPr>
                      <a:grpSpLocks/>
                    </p:cNvGrpSpPr>
                    <p:nvPr/>
                  </p:nvGrpSpPr>
                  <p:grpSpPr bwMode="auto">
                    <a:xfrm>
                      <a:off x="414150" y="1526871"/>
                      <a:ext cx="2160588" cy="2160587"/>
                      <a:chOff x="969234" y="1354474"/>
                      <a:chExt cx="2880000" cy="2880000"/>
                    </a:xfrm>
                  </p:grpSpPr>
                  <p:sp>
                    <p:nvSpPr>
                      <p:cNvPr id="61" name="矩形 6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3" name="矩形 6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 name="椭圆 6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5" name="椭圆 6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6" name="椭圆 6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7" name="椭圆 6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8" name="椭圆 6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60" name="椭圆 5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55" name="直接箭头连接符 5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8" name="矩形 5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50" name="椭圆 4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a:stCxn id="64" idx="5"/>
                <a:endCxn id="6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6" idx="3"/>
                <a:endCxn id="6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8" idx="5"/>
                <a:endCxn id="6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8" idx="3"/>
                <a:endCxn id="6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9" name="组合 68"/>
          <p:cNvGrpSpPr/>
          <p:nvPr/>
        </p:nvGrpSpPr>
        <p:grpSpPr>
          <a:xfrm>
            <a:off x="515068" y="3650866"/>
            <a:ext cx="2510766" cy="2462489"/>
            <a:chOff x="249619" y="3774823"/>
            <a:chExt cx="2510766" cy="2462489"/>
          </a:xfrm>
        </p:grpSpPr>
        <p:grpSp>
          <p:nvGrpSpPr>
            <p:cNvPr id="70" name="组合 69"/>
            <p:cNvGrpSpPr/>
            <p:nvPr/>
          </p:nvGrpSpPr>
          <p:grpSpPr>
            <a:xfrm>
              <a:off x="249619" y="3774823"/>
              <a:ext cx="2510766" cy="2462489"/>
              <a:chOff x="255384" y="1130477"/>
              <a:chExt cx="2510766" cy="2462489"/>
            </a:xfrm>
          </p:grpSpPr>
          <p:grpSp>
            <p:nvGrpSpPr>
              <p:cNvPr id="72" name="组合 71"/>
              <p:cNvGrpSpPr/>
              <p:nvPr/>
            </p:nvGrpSpPr>
            <p:grpSpPr>
              <a:xfrm>
                <a:off x="255384" y="1130477"/>
                <a:ext cx="2510766" cy="2462489"/>
                <a:chOff x="638817" y="1109136"/>
                <a:chExt cx="2510766" cy="2462489"/>
              </a:xfrm>
            </p:grpSpPr>
            <p:grpSp>
              <p:nvGrpSpPr>
                <p:cNvPr id="74" name="组合 73"/>
                <p:cNvGrpSpPr/>
                <p:nvPr/>
              </p:nvGrpSpPr>
              <p:grpSpPr>
                <a:xfrm>
                  <a:off x="638817" y="1109136"/>
                  <a:ext cx="2510766" cy="2462489"/>
                  <a:chOff x="5179194" y="3758218"/>
                  <a:chExt cx="2510766" cy="2462489"/>
                </a:xfrm>
              </p:grpSpPr>
              <p:grpSp>
                <p:nvGrpSpPr>
                  <p:cNvPr id="79" name="组合 78"/>
                  <p:cNvGrpSpPr/>
                  <p:nvPr/>
                </p:nvGrpSpPr>
                <p:grpSpPr>
                  <a:xfrm>
                    <a:off x="5179194" y="3758218"/>
                    <a:ext cx="2510766" cy="2462489"/>
                    <a:chOff x="6918541" y="1127570"/>
                    <a:chExt cx="2510766" cy="2462489"/>
                  </a:xfrm>
                </p:grpSpPr>
                <p:grpSp>
                  <p:nvGrpSpPr>
                    <p:cNvPr id="84" name="组合 83"/>
                    <p:cNvGrpSpPr/>
                    <p:nvPr/>
                  </p:nvGrpSpPr>
                  <p:grpSpPr>
                    <a:xfrm>
                      <a:off x="6918541" y="1127570"/>
                      <a:ext cx="2510766" cy="2462489"/>
                      <a:chOff x="2461738" y="1305014"/>
                      <a:chExt cx="2510766" cy="2462489"/>
                    </a:xfrm>
                  </p:grpSpPr>
                  <p:grpSp>
                    <p:nvGrpSpPr>
                      <p:cNvPr id="87" name="组合 86"/>
                      <p:cNvGrpSpPr/>
                      <p:nvPr/>
                    </p:nvGrpSpPr>
                    <p:grpSpPr>
                      <a:xfrm>
                        <a:off x="2461738" y="1606916"/>
                        <a:ext cx="2160588" cy="2160587"/>
                        <a:chOff x="414150" y="1526871"/>
                        <a:chExt cx="2160588" cy="2160587"/>
                      </a:xfrm>
                    </p:grpSpPr>
                    <p:grpSp>
                      <p:nvGrpSpPr>
                        <p:cNvPr id="92" name="组合 64"/>
                        <p:cNvGrpSpPr>
                          <a:grpSpLocks/>
                        </p:cNvGrpSpPr>
                        <p:nvPr/>
                      </p:nvGrpSpPr>
                      <p:grpSpPr bwMode="auto">
                        <a:xfrm>
                          <a:off x="414150" y="1526871"/>
                          <a:ext cx="2160588" cy="2160587"/>
                          <a:chOff x="969234" y="1354474"/>
                          <a:chExt cx="2880000" cy="2880000"/>
                        </a:xfrm>
                      </p:grpSpPr>
                      <p:sp>
                        <p:nvSpPr>
                          <p:cNvPr id="94" name="矩形 9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5" name="矩形 9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6" name="椭圆 9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7" name="椭圆 9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8" name="椭圆 9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9" name="椭圆 9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00" name="椭圆 9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93" name="椭圆 9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8" name="直接箭头连接符 8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0" name="矩形 8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91" name="矩形 9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85" name="椭圆 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p:cNvCxnSpPr>
                    <a:stCxn id="96" idx="5"/>
                    <a:endCxn id="10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8" idx="3"/>
                    <a:endCxn id="10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00" idx="5"/>
                    <a:endCxn id="9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0" idx="3"/>
                    <a:endCxn id="9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3"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1" name="椭圆 70"/>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7292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dirty="0" smtClean="0"/>
              <a:t>  </a:t>
            </a:r>
            <a:r>
              <a:rPr lang="zh-CN" altLang="zh-CN" sz="2800" kern="0" dirty="0" smtClean="0">
                <a:latin typeface="黑体" panose="02010609060101010101" pitchFamily="49" charset="-122"/>
                <a:ea typeface="黑体" panose="02010609060101010101" pitchFamily="49" charset="-122"/>
                <a:cs typeface="Times New Roman" pitchFamily="18" charset="0"/>
              </a:rPr>
              <a:t>多级</a:t>
            </a:r>
            <a:r>
              <a:rPr lang="zh-CN" altLang="zh-CN" sz="2800" kern="0" dirty="0">
                <a:latin typeface="黑体" panose="02010609060101010101" pitchFamily="49" charset="-122"/>
                <a:ea typeface="黑体" panose="02010609060101010101" pitchFamily="49" charset="-122"/>
                <a:cs typeface="Times New Roman" pitchFamily="18" charset="0"/>
              </a:rPr>
              <a:t>损伤检测方法的检测精度分析</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dirty="0" smtClean="0"/>
              <a:t>  </a:t>
            </a:r>
            <a:r>
              <a:rPr lang="zh-CN" altLang="zh-CN" sz="2800" kern="0" dirty="0">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343" y="3746693"/>
            <a:ext cx="2705699" cy="2476800"/>
          </a:xfrm>
          <a:prstGeom prst="rect">
            <a:avLst/>
          </a:prstGeom>
        </p:spPr>
      </p:pic>
      <p:pic>
        <p:nvPicPr>
          <p:cNvPr id="101" name="图片 100"/>
          <p:cNvPicPr/>
          <p:nvPr/>
        </p:nvPicPr>
        <p:blipFill>
          <a:blip r:embed="rId4">
            <a:extLst>
              <a:ext uri="{28A0092B-C50C-407E-A947-70E740481C1C}">
                <a14:useLocalDpi xmlns:a14="http://schemas.microsoft.com/office/drawing/2010/main" val="0"/>
              </a:ext>
            </a:extLst>
          </a:blip>
          <a:stretch>
            <a:fillRect/>
          </a:stretch>
        </p:blipFill>
        <p:spPr>
          <a:xfrm>
            <a:off x="3340342" y="1412776"/>
            <a:ext cx="5420995" cy="2476500"/>
          </a:xfrm>
          <a:prstGeom prst="rect">
            <a:avLst/>
          </a:prstGeom>
        </p:spPr>
      </p:pic>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(Ⅲ)</a:t>
            </a:r>
            <a:endParaRPr lang="en-US" altLang="zh-CN" sz="2400" dirty="0">
              <a:latin typeface="Arial" panose="020B0604020202020204" pitchFamily="34" charset="0"/>
              <a:ea typeface="黑体" pitchFamily="2" charset="-122"/>
              <a:cs typeface="Arial" panose="020B0604020202020204" pitchFamily="34" charset="0"/>
            </a:endParaRPr>
          </a:p>
        </p:txBody>
      </p:sp>
      <p:grpSp>
        <p:nvGrpSpPr>
          <p:cNvPr id="2" name="组合 1"/>
          <p:cNvGrpSpPr/>
          <p:nvPr/>
        </p:nvGrpSpPr>
        <p:grpSpPr>
          <a:xfrm>
            <a:off x="3458609" y="1365319"/>
            <a:ext cx="1679172" cy="632649"/>
            <a:chOff x="2051720" y="1333699"/>
            <a:chExt cx="1679172" cy="632649"/>
          </a:xfrm>
        </p:grpSpPr>
        <p:sp>
          <p:nvSpPr>
            <p:cNvPr id="12" name="矩形 1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3" name="直接连接符 1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165022" y="1380939"/>
            <a:ext cx="1679172" cy="632649"/>
            <a:chOff x="2051720" y="1333699"/>
            <a:chExt cx="1679172" cy="632649"/>
          </a:xfrm>
        </p:grpSpPr>
        <p:sp>
          <p:nvSpPr>
            <p:cNvPr id="18" name="矩形 17"/>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0" name="直接连接符 19"/>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458609" y="3650567"/>
            <a:ext cx="1679172" cy="632649"/>
            <a:chOff x="2051720" y="1333699"/>
            <a:chExt cx="1679172" cy="632649"/>
          </a:xfrm>
        </p:grpSpPr>
        <p:sp>
          <p:nvSpPr>
            <p:cNvPr id="25" name="矩形 2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27" name="直接连接符 2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15068" y="1124744"/>
            <a:ext cx="2510766" cy="2462489"/>
            <a:chOff x="638817" y="1109136"/>
            <a:chExt cx="2510766" cy="2462489"/>
          </a:xfrm>
        </p:grpSpPr>
        <p:grpSp>
          <p:nvGrpSpPr>
            <p:cNvPr id="39" name="组合 38"/>
            <p:cNvGrpSpPr/>
            <p:nvPr/>
          </p:nvGrpSpPr>
          <p:grpSpPr>
            <a:xfrm>
              <a:off x="638817" y="1109136"/>
              <a:ext cx="2510766" cy="2462489"/>
              <a:chOff x="5179194" y="3758218"/>
              <a:chExt cx="2510766" cy="2462489"/>
            </a:xfrm>
          </p:grpSpPr>
          <p:grpSp>
            <p:nvGrpSpPr>
              <p:cNvPr id="44" name="组合 43"/>
              <p:cNvGrpSpPr/>
              <p:nvPr/>
            </p:nvGrpSpPr>
            <p:grpSpPr>
              <a:xfrm>
                <a:off x="5179194" y="3758218"/>
                <a:ext cx="2510766" cy="2462489"/>
                <a:chOff x="6918541" y="1127570"/>
                <a:chExt cx="2510766" cy="2462489"/>
              </a:xfrm>
            </p:grpSpPr>
            <p:grpSp>
              <p:nvGrpSpPr>
                <p:cNvPr id="49" name="组合 48"/>
                <p:cNvGrpSpPr/>
                <p:nvPr/>
              </p:nvGrpSpPr>
              <p:grpSpPr>
                <a:xfrm>
                  <a:off x="6918541" y="1127570"/>
                  <a:ext cx="2510766" cy="2462489"/>
                  <a:chOff x="2461738" y="1305014"/>
                  <a:chExt cx="2510766" cy="2462489"/>
                </a:xfrm>
              </p:grpSpPr>
              <p:grpSp>
                <p:nvGrpSpPr>
                  <p:cNvPr id="54" name="组合 53"/>
                  <p:cNvGrpSpPr/>
                  <p:nvPr/>
                </p:nvGrpSpPr>
                <p:grpSpPr>
                  <a:xfrm>
                    <a:off x="2461738" y="1606916"/>
                    <a:ext cx="2160588" cy="2160587"/>
                    <a:chOff x="414150" y="1526871"/>
                    <a:chExt cx="2160588" cy="2160587"/>
                  </a:xfrm>
                </p:grpSpPr>
                <p:grpSp>
                  <p:nvGrpSpPr>
                    <p:cNvPr id="59" name="组合 64"/>
                    <p:cNvGrpSpPr>
                      <a:grpSpLocks/>
                    </p:cNvGrpSpPr>
                    <p:nvPr/>
                  </p:nvGrpSpPr>
                  <p:grpSpPr bwMode="auto">
                    <a:xfrm>
                      <a:off x="414150" y="1526871"/>
                      <a:ext cx="2160588" cy="2160587"/>
                      <a:chOff x="969234" y="1354474"/>
                      <a:chExt cx="2880000" cy="2880000"/>
                    </a:xfrm>
                  </p:grpSpPr>
                  <p:sp>
                    <p:nvSpPr>
                      <p:cNvPr id="61" name="矩形 6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3" name="矩形 62"/>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 name="椭圆 63"/>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5" name="椭圆 64"/>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6" name="椭圆 65"/>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7" name="椭圆 66"/>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8" name="椭圆 67"/>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60" name="椭圆 5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55" name="直接箭头连接符 5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8" name="矩形 5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50" name="椭圆 49"/>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a:stCxn id="64" idx="5"/>
                <a:endCxn id="68"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6" idx="3"/>
                <a:endCxn id="68"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8" idx="5"/>
                <a:endCxn id="67"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8" idx="3"/>
                <a:endCxn id="65"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0"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1"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2"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43"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9" name="组合 68"/>
          <p:cNvGrpSpPr/>
          <p:nvPr/>
        </p:nvGrpSpPr>
        <p:grpSpPr>
          <a:xfrm>
            <a:off x="515068" y="3650866"/>
            <a:ext cx="2510766" cy="2462489"/>
            <a:chOff x="249619" y="3774823"/>
            <a:chExt cx="2510766" cy="2462489"/>
          </a:xfrm>
        </p:grpSpPr>
        <p:grpSp>
          <p:nvGrpSpPr>
            <p:cNvPr id="70" name="组合 69"/>
            <p:cNvGrpSpPr/>
            <p:nvPr/>
          </p:nvGrpSpPr>
          <p:grpSpPr>
            <a:xfrm>
              <a:off x="249619" y="3774823"/>
              <a:ext cx="2510766" cy="2462489"/>
              <a:chOff x="255384" y="1130477"/>
              <a:chExt cx="2510766" cy="2462489"/>
            </a:xfrm>
          </p:grpSpPr>
          <p:grpSp>
            <p:nvGrpSpPr>
              <p:cNvPr id="72" name="组合 71"/>
              <p:cNvGrpSpPr/>
              <p:nvPr/>
            </p:nvGrpSpPr>
            <p:grpSpPr>
              <a:xfrm>
                <a:off x="255384" y="1130477"/>
                <a:ext cx="2510766" cy="2462489"/>
                <a:chOff x="638817" y="1109136"/>
                <a:chExt cx="2510766" cy="2462489"/>
              </a:xfrm>
            </p:grpSpPr>
            <p:grpSp>
              <p:nvGrpSpPr>
                <p:cNvPr id="74" name="组合 73"/>
                <p:cNvGrpSpPr/>
                <p:nvPr/>
              </p:nvGrpSpPr>
              <p:grpSpPr>
                <a:xfrm>
                  <a:off x="638817" y="1109136"/>
                  <a:ext cx="2510766" cy="2462489"/>
                  <a:chOff x="5179194" y="3758218"/>
                  <a:chExt cx="2510766" cy="2462489"/>
                </a:xfrm>
              </p:grpSpPr>
              <p:grpSp>
                <p:nvGrpSpPr>
                  <p:cNvPr id="79" name="组合 78"/>
                  <p:cNvGrpSpPr/>
                  <p:nvPr/>
                </p:nvGrpSpPr>
                <p:grpSpPr>
                  <a:xfrm>
                    <a:off x="5179194" y="3758218"/>
                    <a:ext cx="2510766" cy="2462489"/>
                    <a:chOff x="6918541" y="1127570"/>
                    <a:chExt cx="2510766" cy="2462489"/>
                  </a:xfrm>
                </p:grpSpPr>
                <p:grpSp>
                  <p:nvGrpSpPr>
                    <p:cNvPr id="84" name="组合 83"/>
                    <p:cNvGrpSpPr/>
                    <p:nvPr/>
                  </p:nvGrpSpPr>
                  <p:grpSpPr>
                    <a:xfrm>
                      <a:off x="6918541" y="1127570"/>
                      <a:ext cx="2510766" cy="2462489"/>
                      <a:chOff x="2461738" y="1305014"/>
                      <a:chExt cx="2510766" cy="2462489"/>
                    </a:xfrm>
                  </p:grpSpPr>
                  <p:grpSp>
                    <p:nvGrpSpPr>
                      <p:cNvPr id="87" name="组合 86"/>
                      <p:cNvGrpSpPr/>
                      <p:nvPr/>
                    </p:nvGrpSpPr>
                    <p:grpSpPr>
                      <a:xfrm>
                        <a:off x="2461738" y="1606916"/>
                        <a:ext cx="2160588" cy="2160587"/>
                        <a:chOff x="414150" y="1526871"/>
                        <a:chExt cx="2160588" cy="2160587"/>
                      </a:xfrm>
                    </p:grpSpPr>
                    <p:grpSp>
                      <p:nvGrpSpPr>
                        <p:cNvPr id="92" name="组合 64"/>
                        <p:cNvGrpSpPr>
                          <a:grpSpLocks/>
                        </p:cNvGrpSpPr>
                        <p:nvPr/>
                      </p:nvGrpSpPr>
                      <p:grpSpPr bwMode="auto">
                        <a:xfrm>
                          <a:off x="414150" y="1526871"/>
                          <a:ext cx="2160588" cy="2160587"/>
                          <a:chOff x="969234" y="1354474"/>
                          <a:chExt cx="2880000" cy="2880000"/>
                        </a:xfrm>
                      </p:grpSpPr>
                      <p:sp>
                        <p:nvSpPr>
                          <p:cNvPr id="94" name="矩形 9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5" name="矩形 9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6" name="椭圆 9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7" name="椭圆 9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8" name="椭圆 9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9" name="椭圆 9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00" name="椭圆 9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93" name="椭圆 9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8" name="直接箭头连接符 8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0" name="矩形 8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91" name="矩形 9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85" name="椭圆 84"/>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p:cNvCxnSpPr>
                    <a:stCxn id="96" idx="5"/>
                    <a:endCxn id="10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8" idx="3"/>
                    <a:endCxn id="10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00" idx="5"/>
                    <a:endCxn id="9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0" idx="3"/>
                    <a:endCxn id="9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5"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6"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7"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8"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3"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71" name="椭圆 70"/>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94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3.1</a:t>
            </a:r>
            <a:r>
              <a:rPr lang="zh-CN" altLang="zh-CN" sz="2400" dirty="0">
                <a:latin typeface="Arial" panose="020B0604020202020204" pitchFamily="34" charset="0"/>
                <a:ea typeface="黑体" pitchFamily="2" charset="-122"/>
                <a:cs typeface="Arial" panose="020B0604020202020204" pitchFamily="34" charset="0"/>
              </a:rPr>
              <a:t>不同检测区域下多级方法检测精度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(Ⅳ)</a:t>
            </a:r>
            <a:endParaRPr lang="en-US" altLang="zh-CN" sz="2400" dirty="0">
              <a:latin typeface="Arial" panose="020B0604020202020204" pitchFamily="34" charset="0"/>
              <a:ea typeface="黑体" pitchFamily="2" charset="-122"/>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399373517"/>
              </p:ext>
            </p:extLst>
          </p:nvPr>
        </p:nvGraphicFramePr>
        <p:xfrm>
          <a:off x="611560" y="1203788"/>
          <a:ext cx="4711097" cy="4961516"/>
        </p:xfrm>
        <a:graphic>
          <a:graphicData uri="http://schemas.openxmlformats.org/drawingml/2006/table">
            <a:tbl>
              <a:tblPr firstRow="1" bandRow="1">
                <a:tableStyleId>{5C22544A-7EE6-4342-B048-85BDC9FD1C3A}</a:tableStyleId>
              </a:tblPr>
              <a:tblGrid>
                <a:gridCol w="531998"/>
                <a:gridCol w="813323"/>
                <a:gridCol w="1008112"/>
                <a:gridCol w="792088"/>
                <a:gridCol w="792088"/>
                <a:gridCol w="773488"/>
              </a:tblGrid>
              <a:tr h="370840">
                <a:tc>
                  <a:txBody>
                    <a:bodyPr/>
                    <a:lstStyle/>
                    <a:p>
                      <a:pPr algn="ctr" eaLnBrk="0">
                        <a:spcBef>
                          <a:spcPts val="300"/>
                        </a:spcBef>
                        <a:spcAft>
                          <a:spcPts val="300"/>
                        </a:spcAft>
                      </a:pPr>
                      <a:r>
                        <a:rPr lang="en-US" sz="1200" b="1" i="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
                      </a:r>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72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-30.5)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28.48</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306.91%</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-28.5)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15.85%</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28.53</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307.56%</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1.49%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26.02%</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280</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(104.5, -31.5)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26.70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281.50%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2.36%</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7.25</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3.60%</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algn="ctr" eaLnBrk="0">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(92.5,-31)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2.84%</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10.58</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51.17%</a:t>
                      </a:r>
                      <a:endParaRPr lang="zh-CN" sz="120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pPr algn="ctr" eaLnBrk="0">
                        <a:spcBef>
                          <a:spcPts val="300"/>
                        </a:spcBef>
                        <a:spcAft>
                          <a:spcPts val="300"/>
                        </a:spcAft>
                      </a:pP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-29)</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2.36%</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7.54</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7.71%</a:t>
                      </a:r>
                      <a:endParaRPr lang="zh-CN" sz="120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4548">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320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(90,-31)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6.02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14.01%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0096">
                <a:tc vMerge="1">
                  <a:txBody>
                    <a:bodyPr/>
                    <a:lstStyle/>
                    <a:p>
                      <a:endParaRPr lang="zh-CN" altLang="en-US"/>
                    </a:p>
                  </a:txBody>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(87.5, -29.5)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7.48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6.81%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(90.5,-31)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1.18%</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6.84</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2.22%</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(88, -29.5)</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7.43</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6.17%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32">
                <a:tc rowSpan="2">
                  <a:txBody>
                    <a:bodyPr/>
                    <a:lstStyle/>
                    <a:p>
                      <a:pPr marL="0" algn="ctr" defTabSz="914400" rtl="0" eaLnBrk="0" latinLnBrk="0" hangingPunct="1">
                        <a:spcBef>
                          <a:spcPts val="300"/>
                        </a:spcBef>
                        <a:spcAft>
                          <a:spcPts val="300"/>
                        </a:spcAft>
                      </a:pP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360</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(90.5,-31)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1.18%</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6.79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3.01%</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416">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(87.5, -29.5)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7.27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0" fontAlgn="ctr" latinLnBrk="0" hangingPunct="1">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3.87%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0" name="矩形 19"/>
          <p:cNvSpPr/>
          <p:nvPr/>
        </p:nvSpPr>
        <p:spPr>
          <a:xfrm>
            <a:off x="467544" y="6211669"/>
            <a:ext cx="7815212" cy="646331"/>
          </a:xfrm>
          <a:prstGeom prst="rect">
            <a:avLst/>
          </a:prstGeom>
          <a:ln w="28575">
            <a:solidFill>
              <a:srgbClr val="0000FF"/>
            </a:solidFill>
          </a:ln>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各检测区域下采用</a:t>
            </a:r>
            <a:r>
              <a:rPr lang="zh-CN" altLang="en-US" b="1" dirty="0" smtClean="0">
                <a:latin typeface="Times New Roman" panose="02020603050405020304" pitchFamily="18" charset="0"/>
                <a:cs typeface="Times New Roman" panose="02020603050405020304" pitchFamily="18" charset="0"/>
              </a:rPr>
              <a:t>多级检测</a:t>
            </a:r>
            <a:r>
              <a:rPr lang="zh-CN" altLang="en-US" b="1" dirty="0" smtClean="0">
                <a:latin typeface="Times New Roman" panose="02020603050405020304" pitchFamily="18" charset="0"/>
                <a:cs typeface="Times New Roman" panose="02020603050405020304" pitchFamily="18" charset="0"/>
              </a:rPr>
              <a:t>方法进行损伤</a:t>
            </a:r>
            <a:r>
              <a:rPr lang="zh-CN" altLang="en-US" b="1" dirty="0" smtClean="0">
                <a:latin typeface="Times New Roman" panose="02020603050405020304" pitchFamily="18" charset="0"/>
                <a:cs typeface="Times New Roman" panose="02020603050405020304" pitchFamily="18" charset="0"/>
              </a:rPr>
              <a:t>定位及大小</a:t>
            </a:r>
            <a:r>
              <a:rPr lang="zh-CN" altLang="en-US" b="1" dirty="0" smtClean="0">
                <a:latin typeface="Times New Roman" panose="02020603050405020304" pitchFamily="18" charset="0"/>
                <a:cs typeface="Times New Roman" panose="02020603050405020304" pitchFamily="18" charset="0"/>
              </a:rPr>
              <a:t>评估均保持较高精度</a:t>
            </a:r>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a:t>
            </a:r>
            <a:r>
              <a:rPr lang="en-US" altLang="zh-CN" b="1" dirty="0" smtClean="0">
                <a:latin typeface="Times New Roman" panose="02020603050405020304" pitchFamily="18" charset="0"/>
                <a:cs typeface="Times New Roman" panose="02020603050405020304" pitchFamily="18" charset="0"/>
              </a:rPr>
              <a:t>.</a:t>
            </a:r>
            <a:r>
              <a:rPr lang="zh-CN" altLang="zh-CN" b="1" dirty="0" smtClean="0"/>
              <a:t>单</a:t>
            </a:r>
            <a:r>
              <a:rPr lang="zh-CN" altLang="zh-CN" b="1" dirty="0"/>
              <a:t>级检测方法的检测精度与测试区域大小有关，测试区域越大精度越</a:t>
            </a:r>
            <a:r>
              <a:rPr lang="zh-CN" altLang="zh-CN" b="1" dirty="0" smtClean="0"/>
              <a:t>高</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5852"/>
          <a:stretch/>
        </p:blipFill>
        <p:spPr>
          <a:xfrm>
            <a:off x="5352731" y="1203788"/>
            <a:ext cx="3360165" cy="237252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6260"/>
          <a:stretch/>
        </p:blipFill>
        <p:spPr>
          <a:xfrm>
            <a:off x="5352731" y="3576314"/>
            <a:ext cx="3360165" cy="2362235"/>
          </a:xfrm>
          <a:prstGeom prst="rect">
            <a:avLst/>
          </a:prstGeom>
        </p:spPr>
      </p:pic>
    </p:spTree>
    <p:extLst>
      <p:ext uri="{BB962C8B-B14F-4D97-AF65-F5344CB8AC3E}">
        <p14:creationId xmlns:p14="http://schemas.microsoft.com/office/powerpoint/2010/main" val="3294315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a:latin typeface="Times New Roman" panose="02020603050405020304" pitchFamily="18" charset="0"/>
                <a:ea typeface="黑体" pitchFamily="2" charset="-122"/>
                <a:cs typeface="Times New Roman" panose="02020603050405020304" pitchFamily="18" charset="0"/>
              </a:rPr>
              <a:t>(Ⅰ)</a:t>
            </a:r>
            <a:endParaRPr lang="en-US" altLang="zh-CN" sz="2400" dirty="0">
              <a:latin typeface="Arial" panose="020B0604020202020204" pitchFamily="34" charset="0"/>
              <a:ea typeface="黑体" pitchFamily="2" charset="-122"/>
              <a:cs typeface="Arial" panose="020B0604020202020204" pitchFamily="34" charset="0"/>
            </a:endParaRPr>
          </a:p>
        </p:txBody>
      </p:sp>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3920549" y="1244483"/>
            <a:ext cx="4319905" cy="3282950"/>
          </a:xfrm>
          <a:prstGeom prst="rect">
            <a:avLst/>
          </a:prstGeom>
        </p:spPr>
      </p:pic>
      <p:pic>
        <p:nvPicPr>
          <p:cNvPr id="14" name="图片 13"/>
          <p:cNvPicPr>
            <a:picLocks/>
          </p:cNvPicPr>
          <p:nvPr/>
        </p:nvPicPr>
        <p:blipFill>
          <a:blip r:embed="rId4">
            <a:extLst>
              <a:ext uri="{28A0092B-C50C-407E-A947-70E740481C1C}">
                <a14:useLocalDpi xmlns:a14="http://schemas.microsoft.com/office/drawing/2010/main" val="0"/>
              </a:ext>
            </a:extLst>
          </a:blip>
          <a:stretch>
            <a:fillRect/>
          </a:stretch>
        </p:blipFill>
        <p:spPr>
          <a:xfrm>
            <a:off x="382712" y="1287433"/>
            <a:ext cx="3240000" cy="3240000"/>
          </a:xfrm>
          <a:prstGeom prst="rect">
            <a:avLst/>
          </a:prstGeom>
        </p:spPr>
      </p:pic>
      <p:cxnSp>
        <p:nvCxnSpPr>
          <p:cNvPr id="15" name="直接连接符 14"/>
          <p:cNvCxnSpPr/>
          <p:nvPr/>
        </p:nvCxnSpPr>
        <p:spPr bwMode="auto">
          <a:xfrm>
            <a:off x="3516868" y="1263794"/>
            <a:ext cx="0" cy="540000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1671214257"/>
                  </p:ext>
                </p:extLst>
              </p:nvPr>
            </p:nvGraphicFramePr>
            <p:xfrm>
              <a:off x="3683413" y="4527433"/>
              <a:ext cx="4955232" cy="2225040"/>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pPr algn="ctr" eaLnBrk="0">
                            <a:spcBef>
                              <a:spcPts val="300"/>
                            </a:spcBef>
                            <a:spcAft>
                              <a:spcPts val="300"/>
                            </a:spcAft>
                          </a:pPr>
                          <a14:m>
                            <m:oMath xmlns:m="http://schemas.openxmlformats.org/officeDocument/2006/math">
                              <m:r>
                                <m:rPr>
                                  <m:sty m:val="p"/>
                                </m:rPr>
                                <a:rPr lang="en-US"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Φ</m:t>
                              </m:r>
                            </m:oMath>
                          </a14:m>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oMath>
                          </a14:m>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a:t>
                          </a: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000"/>
                            </a:lnSpc>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35.62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27.15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1.83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34.27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1.67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11.56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33.66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26.33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1.57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1671214257"/>
                  </p:ext>
                </p:extLst>
              </p:nvPr>
            </p:nvGraphicFramePr>
            <p:xfrm>
              <a:off x="3683413" y="4527433"/>
              <a:ext cx="4955232" cy="2225040"/>
            </p:xfrm>
            <a:graphic>
              <a:graphicData uri="http://schemas.openxmlformats.org/drawingml/2006/table">
                <a:tbl>
                  <a:tblPr firstRow="1" bandRow="1">
                    <a:tableStyleId>{5C22544A-7EE6-4342-B048-85BDC9FD1C3A}</a:tableStyleId>
                  </a:tblPr>
                  <a:tblGrid>
                    <a:gridCol w="825872"/>
                    <a:gridCol w="825872"/>
                    <a:gridCol w="825872"/>
                    <a:gridCol w="825872"/>
                    <a:gridCol w="825872"/>
                    <a:gridCol w="825872"/>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735" t="-1639" r="-500000"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1481" t="-1639" r="-403704"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200000" t="-1639" r="-300735"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300000" t="-1639" r="-200735"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402963" t="-1639" r="-102222" b="-5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499265" t="-1639" r="-1471" b="-503279"/>
                          </a:stretch>
                        </a:blip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13.41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36.23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30.36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000"/>
                            </a:lnSpc>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a:t>
                          </a:r>
                          <a:endParaRPr lang="zh-CN" sz="12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35.62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27.15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2.99</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2.25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12.52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26.62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1.83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11.94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34.27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25.95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1.67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11.56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33.66</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26.33</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2.32</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1.57</a:t>
                          </a:r>
                          <a:endParaRPr lang="zh-CN" sz="12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extLst>
                  <p:ext uri="{D42A27DB-BD31-4B8C-83A1-F6EECF244321}">
                    <p14:modId xmlns:p14="http://schemas.microsoft.com/office/powerpoint/2010/main" val="170023714"/>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ρ</m:t>
                                </m:r>
                                <m:r>
                                  <m:rPr>
                                    <m:nor/>
                                  </m:rPr>
                                  <a:rPr lang="en-US" sz="1600" b="0" i="1" kern="100">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kg</m:t>
                                </m:r>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sSup>
                                  <m:sSupPr>
                                    <m:ctrlPr>
                                      <a:rPr lang="zh-CN" sz="16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m:t>
                                    </m:r>
                                  </m:e>
                                  <m: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3</m:t>
                                    </m:r>
                                  </m:sup>
                                </m:sSup>
                                <m:r>
                                  <m:rPr>
                                    <m:nor/>
                                  </m:rPr>
                                  <a:rPr lang="en-US" sz="1600" b="0" kern="100">
                                    <a:effectLst/>
                                    <a:latin typeface="Times New Roman" panose="02020603050405020304" pitchFamily="18" charset="0"/>
                                    <a:ea typeface="宋体" panose="02010600030101010101" pitchFamily="2" charset="-122"/>
                                    <a:cs typeface="Times New Roman" panose="02020603050405020304" pitchFamily="18" charset="0"/>
                                  </a:rPr>
                                  <m:t>)</m:t>
                                </m:r>
                              </m:oMath>
                            </m:oMathPara>
                          </a14:m>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𝐺𝑃𝑎</m:t>
                                </m:r>
                                <m:r>
                                  <a:rPr lang="en-US" sz="1600" b="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sz="1600" b="0" kern="100">
                                    <a:effectLst/>
                                    <a:latin typeface="Cambria Math" panose="02040503050406030204" pitchFamily="18" charset="0"/>
                                    <a:ea typeface="宋体" panose="02010600030101010101" pitchFamily="2" charset="-122"/>
                                    <a:cs typeface="Times New Roman" panose="02020603050405020304" pitchFamily="18" charset="0"/>
                                  </a:rPr>
                                  <m:t>υ</m:t>
                                </m:r>
                              </m:oMath>
                            </m:oMathPara>
                          </a14:m>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213">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7" name="表格 16"/>
              <p:cNvGraphicFramePr>
                <a:graphicFrameLocks noGrp="1"/>
              </p:cNvGraphicFramePr>
              <p:nvPr>
                <p:extLst>
                  <p:ext uri="{D42A27DB-BD31-4B8C-83A1-F6EECF244321}">
                    <p14:modId xmlns:p14="http://schemas.microsoft.com/office/powerpoint/2010/main" val="170023714"/>
                  </p:ext>
                </p:extLst>
              </p:nvPr>
            </p:nvGraphicFramePr>
            <p:xfrm>
              <a:off x="556317" y="4769981"/>
              <a:ext cx="2712960" cy="568904"/>
            </p:xfrm>
            <a:graphic>
              <a:graphicData uri="http://schemas.openxmlformats.org/drawingml/2006/table">
                <a:tbl>
                  <a:tblPr firstRow="1" firstCol="1" bandRow="1"/>
                  <a:tblGrid>
                    <a:gridCol w="903114"/>
                    <a:gridCol w="904923"/>
                    <a:gridCol w="904923"/>
                  </a:tblGrid>
                  <a:tr h="325064">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t="-3704" r="-202703"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l="-99329" t="-3704" r="-101342" b="-111111"/>
                          </a:stretch>
                        </a:blipFill>
                      </a:tcPr>
                    </a:tc>
                    <a:tc>
                      <a:txBody>
                        <a:bodyPr/>
                        <a:lstStyle/>
                        <a:p>
                          <a:endParaRPr lang="zh-CN"/>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6"/>
                          <a:stretch>
                            <a:fillRect l="-199329" t="-3704" r="-1342" b="-111111"/>
                          </a:stretch>
                        </a:blipFill>
                      </a:tcPr>
                    </a:tc>
                  </a:tr>
                  <a:tr h="243840">
                    <a:tc>
                      <a:txBody>
                        <a:bodyPr/>
                        <a:lstStyle/>
                        <a:p>
                          <a:pPr algn="ctr" eaLnBrk="0">
                            <a:spcBef>
                              <a:spcPts val="300"/>
                            </a:spcBef>
                            <a:spcAft>
                              <a:spcPts val="30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2700</a:t>
                          </a:r>
                          <a:endParaRPr lang="zh-CN"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71</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eaLnBrk="0">
                            <a:spcBef>
                              <a:spcPts val="300"/>
                            </a:spcBef>
                            <a:spcAft>
                              <a:spcPts val="30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042165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Ⅱ</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p:grpSp>
        <p:nvGrpSpPr>
          <p:cNvPr id="30" name="组合 29"/>
          <p:cNvGrpSpPr/>
          <p:nvPr/>
        </p:nvGrpSpPr>
        <p:grpSpPr>
          <a:xfrm>
            <a:off x="515068" y="1124744"/>
            <a:ext cx="2510766" cy="2462489"/>
            <a:chOff x="638817" y="1109136"/>
            <a:chExt cx="2510766" cy="2462489"/>
          </a:xfrm>
        </p:grpSpPr>
        <p:grpSp>
          <p:nvGrpSpPr>
            <p:cNvPr id="31" name="组合 30"/>
            <p:cNvGrpSpPr/>
            <p:nvPr/>
          </p:nvGrpSpPr>
          <p:grpSpPr>
            <a:xfrm>
              <a:off x="638817" y="1109136"/>
              <a:ext cx="2510766" cy="2462489"/>
              <a:chOff x="5179194" y="3758218"/>
              <a:chExt cx="2510766" cy="2462489"/>
            </a:xfrm>
          </p:grpSpPr>
          <p:grpSp>
            <p:nvGrpSpPr>
              <p:cNvPr id="37" name="组合 36"/>
              <p:cNvGrpSpPr/>
              <p:nvPr/>
            </p:nvGrpSpPr>
            <p:grpSpPr>
              <a:xfrm>
                <a:off x="5179194" y="3758218"/>
                <a:ext cx="2510766" cy="2462489"/>
                <a:chOff x="6918541" y="1127570"/>
                <a:chExt cx="2510766" cy="2462489"/>
              </a:xfrm>
            </p:grpSpPr>
            <p:grpSp>
              <p:nvGrpSpPr>
                <p:cNvPr id="42" name="组合 41"/>
                <p:cNvGrpSpPr/>
                <p:nvPr/>
              </p:nvGrpSpPr>
              <p:grpSpPr>
                <a:xfrm>
                  <a:off x="6918541" y="1127570"/>
                  <a:ext cx="2510766" cy="2462489"/>
                  <a:chOff x="2461738" y="1305014"/>
                  <a:chExt cx="2510766" cy="2462489"/>
                </a:xfrm>
              </p:grpSpPr>
              <p:grpSp>
                <p:nvGrpSpPr>
                  <p:cNvPr id="47" name="组合 46"/>
                  <p:cNvGrpSpPr/>
                  <p:nvPr/>
                </p:nvGrpSpPr>
                <p:grpSpPr>
                  <a:xfrm>
                    <a:off x="2461738" y="1606916"/>
                    <a:ext cx="2160588" cy="2160587"/>
                    <a:chOff x="414150" y="1526871"/>
                    <a:chExt cx="2160588" cy="2160587"/>
                  </a:xfrm>
                </p:grpSpPr>
                <p:grpSp>
                  <p:nvGrpSpPr>
                    <p:cNvPr id="52" name="组合 64"/>
                    <p:cNvGrpSpPr>
                      <a:grpSpLocks/>
                    </p:cNvGrpSpPr>
                    <p:nvPr/>
                  </p:nvGrpSpPr>
                  <p:grpSpPr bwMode="auto">
                    <a:xfrm>
                      <a:off x="414150" y="1526871"/>
                      <a:ext cx="2160588" cy="2160587"/>
                      <a:chOff x="969234" y="1354474"/>
                      <a:chExt cx="2880000" cy="2880000"/>
                    </a:xfrm>
                  </p:grpSpPr>
                  <p:sp>
                    <p:nvSpPr>
                      <p:cNvPr id="54" name="矩形 53"/>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55" name="矩形 54"/>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椭圆 55"/>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7" name="椭圆 56"/>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8" name="椭圆 57"/>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59" name="椭圆 58"/>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60" name="椭圆 59"/>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53" name="椭圆 52"/>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48" name="直接箭头连接符 47"/>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矩形 49"/>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1" name="矩形 50"/>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43" name="椭圆 42"/>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a:stCxn id="56" idx="5"/>
                <a:endCxn id="60"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8" idx="3"/>
                <a:endCxn id="60"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0" idx="5"/>
                <a:endCxn id="59"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0" idx="3"/>
                <a:endCxn id="57"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4"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5"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36"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61" name="组合 60"/>
          <p:cNvGrpSpPr/>
          <p:nvPr/>
        </p:nvGrpSpPr>
        <p:grpSpPr>
          <a:xfrm>
            <a:off x="515068" y="3650866"/>
            <a:ext cx="2510766" cy="2462489"/>
            <a:chOff x="249619" y="3774823"/>
            <a:chExt cx="2510766" cy="2462489"/>
          </a:xfrm>
        </p:grpSpPr>
        <p:grpSp>
          <p:nvGrpSpPr>
            <p:cNvPr id="63" name="组合 62"/>
            <p:cNvGrpSpPr/>
            <p:nvPr/>
          </p:nvGrpSpPr>
          <p:grpSpPr>
            <a:xfrm>
              <a:off x="249619" y="3774823"/>
              <a:ext cx="2510766" cy="2462489"/>
              <a:chOff x="255384" y="1130477"/>
              <a:chExt cx="2510766" cy="2462489"/>
            </a:xfrm>
          </p:grpSpPr>
          <p:grpSp>
            <p:nvGrpSpPr>
              <p:cNvPr id="65" name="组合 64"/>
              <p:cNvGrpSpPr/>
              <p:nvPr/>
            </p:nvGrpSpPr>
            <p:grpSpPr>
              <a:xfrm>
                <a:off x="255384" y="1130477"/>
                <a:ext cx="2510766" cy="2462489"/>
                <a:chOff x="638817" y="1109136"/>
                <a:chExt cx="2510766" cy="2462489"/>
              </a:xfrm>
            </p:grpSpPr>
            <p:grpSp>
              <p:nvGrpSpPr>
                <p:cNvPr id="67" name="组合 66"/>
                <p:cNvGrpSpPr/>
                <p:nvPr/>
              </p:nvGrpSpPr>
              <p:grpSpPr>
                <a:xfrm>
                  <a:off x="638817" y="1109136"/>
                  <a:ext cx="2510766" cy="2462489"/>
                  <a:chOff x="5179194" y="3758218"/>
                  <a:chExt cx="2510766" cy="2462489"/>
                </a:xfrm>
              </p:grpSpPr>
              <p:grpSp>
                <p:nvGrpSpPr>
                  <p:cNvPr id="72" name="组合 71"/>
                  <p:cNvGrpSpPr/>
                  <p:nvPr/>
                </p:nvGrpSpPr>
                <p:grpSpPr>
                  <a:xfrm>
                    <a:off x="5179194" y="3758218"/>
                    <a:ext cx="2510766" cy="2462489"/>
                    <a:chOff x="6918541" y="1127570"/>
                    <a:chExt cx="2510766" cy="2462489"/>
                  </a:xfrm>
                </p:grpSpPr>
                <p:grpSp>
                  <p:nvGrpSpPr>
                    <p:cNvPr id="77" name="组合 76"/>
                    <p:cNvGrpSpPr/>
                    <p:nvPr/>
                  </p:nvGrpSpPr>
                  <p:grpSpPr>
                    <a:xfrm>
                      <a:off x="6918541" y="1127570"/>
                      <a:ext cx="2510766" cy="2462489"/>
                      <a:chOff x="2461738" y="1305014"/>
                      <a:chExt cx="2510766" cy="2462489"/>
                    </a:xfrm>
                  </p:grpSpPr>
                  <p:grpSp>
                    <p:nvGrpSpPr>
                      <p:cNvPr id="80" name="组合 79"/>
                      <p:cNvGrpSpPr/>
                      <p:nvPr/>
                    </p:nvGrpSpPr>
                    <p:grpSpPr>
                      <a:xfrm>
                        <a:off x="2461738" y="1606916"/>
                        <a:ext cx="2160588" cy="2160587"/>
                        <a:chOff x="414150" y="1526871"/>
                        <a:chExt cx="2160588" cy="2160587"/>
                      </a:xfrm>
                    </p:grpSpPr>
                    <p:grpSp>
                      <p:nvGrpSpPr>
                        <p:cNvPr id="85" name="组合 64"/>
                        <p:cNvGrpSpPr>
                          <a:grpSpLocks/>
                        </p:cNvGrpSpPr>
                        <p:nvPr/>
                      </p:nvGrpSpPr>
                      <p:grpSpPr bwMode="auto">
                        <a:xfrm>
                          <a:off x="414150" y="1526871"/>
                          <a:ext cx="2160588" cy="2160587"/>
                          <a:chOff x="969234" y="1354474"/>
                          <a:chExt cx="2880000" cy="2880000"/>
                        </a:xfrm>
                      </p:grpSpPr>
                      <p:sp>
                        <p:nvSpPr>
                          <p:cNvPr id="87" name="矩形 86"/>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88" name="矩形 87"/>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9" name="椭圆 88"/>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0" name="椭圆 89"/>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1" name="椭圆 90"/>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2" name="椭圆 91"/>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3" name="椭圆 92"/>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86" name="椭圆 85"/>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81" name="直接箭头连接符 80"/>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3" name="矩形 82"/>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84" name="矩形 83"/>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78" name="椭圆 77"/>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3" name="直接连接符 72"/>
                  <p:cNvCxnSpPr>
                    <a:stCxn id="89" idx="5"/>
                    <a:endCxn id="93"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91" idx="3"/>
                    <a:endCxn id="93"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93" idx="5"/>
                    <a:endCxn id="92"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93" idx="3"/>
                    <a:endCxn id="90"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8"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69"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0"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71"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66"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64" name="椭圆 63"/>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4" name="图片 93"/>
          <p:cNvPicPr/>
          <p:nvPr/>
        </p:nvPicPr>
        <p:blipFill>
          <a:blip r:embed="rId3">
            <a:extLst>
              <a:ext uri="{28A0092B-C50C-407E-A947-70E740481C1C}">
                <a14:useLocalDpi xmlns:a14="http://schemas.microsoft.com/office/drawing/2010/main" val="0"/>
              </a:ext>
            </a:extLst>
          </a:blip>
          <a:stretch>
            <a:fillRect/>
          </a:stretch>
        </p:blipFill>
        <p:spPr>
          <a:xfrm>
            <a:off x="3189767" y="1370965"/>
            <a:ext cx="5422265" cy="4859655"/>
          </a:xfrm>
          <a:prstGeom prst="rect">
            <a:avLst/>
          </a:prstGeom>
        </p:spPr>
      </p:pic>
      <p:grpSp>
        <p:nvGrpSpPr>
          <p:cNvPr id="99" name="组合 98"/>
          <p:cNvGrpSpPr/>
          <p:nvPr/>
        </p:nvGrpSpPr>
        <p:grpSpPr>
          <a:xfrm>
            <a:off x="4745891" y="1394828"/>
            <a:ext cx="1679172" cy="632649"/>
            <a:chOff x="2051720" y="1333699"/>
            <a:chExt cx="1679172" cy="632649"/>
          </a:xfrm>
        </p:grpSpPr>
        <p:sp>
          <p:nvSpPr>
            <p:cNvPr id="100" name="矩形 99"/>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01" name="直接连接符 100"/>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7452304" y="1410448"/>
            <a:ext cx="1679172" cy="632649"/>
            <a:chOff x="2051720" y="1333699"/>
            <a:chExt cx="1679172" cy="632649"/>
          </a:xfrm>
        </p:grpSpPr>
        <p:sp>
          <p:nvSpPr>
            <p:cNvPr id="105" name="矩形 10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06" name="直接连接符 105"/>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4745891" y="3716287"/>
            <a:ext cx="1679172" cy="632649"/>
            <a:chOff x="2051720" y="1333699"/>
            <a:chExt cx="1679172" cy="632649"/>
          </a:xfrm>
        </p:grpSpPr>
        <p:sp>
          <p:nvSpPr>
            <p:cNvPr id="110" name="矩形 109"/>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11" name="直接连接符 110"/>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7452304" y="3705015"/>
            <a:ext cx="1679172" cy="632649"/>
            <a:chOff x="2051720" y="1333699"/>
            <a:chExt cx="1679172" cy="632649"/>
          </a:xfrm>
        </p:grpSpPr>
        <p:sp>
          <p:nvSpPr>
            <p:cNvPr id="115" name="矩形 114"/>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116" name="直接连接符 115"/>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78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784" y="3429000"/>
            <a:ext cx="3360165" cy="252000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4262"/>
          <a:stretch/>
        </p:blipFill>
        <p:spPr>
          <a:xfrm>
            <a:off x="5357734" y="1151874"/>
            <a:ext cx="3360823" cy="2412601"/>
          </a:xfrm>
          <a:prstGeom prst="rect">
            <a:avLst/>
          </a:prstGeom>
        </p:spPr>
      </p:pic>
      <p:sp>
        <p:nvSpPr>
          <p:cNvPr id="19" name="Rectangle 17"/>
          <p:cNvSpPr>
            <a:spLocks noChangeArrowheads="1"/>
          </p:cNvSpPr>
          <p:nvPr/>
        </p:nvSpPr>
        <p:spPr bwMode="auto">
          <a:xfrm>
            <a:off x="786392" y="32628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29"/>
          <p:cNvSpPr>
            <a:spLocks noChangeArrowheads="1"/>
          </p:cNvSpPr>
          <p:nvPr/>
        </p:nvSpPr>
        <p:spPr bwMode="auto">
          <a:xfrm>
            <a:off x="5319255" y="59600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6807100" cy="560611"/>
          </a:xfrm>
        </p:spPr>
        <p:txBody>
          <a:bodyPr/>
          <a:lstStyle/>
          <a:p>
            <a:pPr eaLnBrk="1" hangingPunct="1">
              <a:lnSpc>
                <a:spcPct val="130000"/>
              </a:lnSpc>
              <a:defRPr/>
            </a:pPr>
            <a:r>
              <a:rPr lang="en-US" altLang="zh-CN" sz="2400" dirty="0" smtClean="0">
                <a:latin typeface="Arial" panose="020B0604020202020204" pitchFamily="34" charset="0"/>
                <a:ea typeface="黑体" pitchFamily="2" charset="-122"/>
                <a:cs typeface="Arial" panose="020B0604020202020204" pitchFamily="34" charset="0"/>
              </a:rPr>
              <a:t>3.2</a:t>
            </a:r>
            <a:r>
              <a:rPr lang="zh-CN" altLang="zh-CN" sz="2400" dirty="0" smtClean="0">
                <a:latin typeface="Arial" panose="020B0604020202020204" pitchFamily="34" charset="0"/>
                <a:ea typeface="黑体" pitchFamily="2" charset="-122"/>
                <a:cs typeface="Arial" panose="020B0604020202020204" pitchFamily="34" charset="0"/>
              </a:rPr>
              <a:t>不同</a:t>
            </a:r>
            <a:r>
              <a:rPr lang="zh-CN" altLang="zh-CN" sz="2400" dirty="0">
                <a:latin typeface="Arial" panose="020B0604020202020204" pitchFamily="34" charset="0"/>
                <a:ea typeface="黑体" pitchFamily="2" charset="-122"/>
                <a:cs typeface="Arial" panose="020B0604020202020204" pitchFamily="34" charset="0"/>
              </a:rPr>
              <a:t>孔径尺寸</a:t>
            </a:r>
            <a:r>
              <a:rPr lang="zh-CN" altLang="zh-CN" sz="2400" dirty="0" smtClean="0">
                <a:latin typeface="Arial" panose="020B0604020202020204" pitchFamily="34" charset="0"/>
                <a:ea typeface="黑体" pitchFamily="2" charset="-122"/>
                <a:cs typeface="Arial" panose="020B0604020202020204" pitchFamily="34" charset="0"/>
              </a:rPr>
              <a:t>下</a:t>
            </a:r>
            <a:r>
              <a:rPr lang="zh-CN" altLang="zh-CN" sz="2400" dirty="0">
                <a:latin typeface="Arial" panose="020B0604020202020204" pitchFamily="34" charset="0"/>
                <a:ea typeface="黑体" pitchFamily="2" charset="-122"/>
                <a:cs typeface="Arial" panose="020B0604020202020204" pitchFamily="34" charset="0"/>
              </a:rPr>
              <a:t>多级方法检测精度</a:t>
            </a:r>
            <a:r>
              <a:rPr lang="zh-CN" altLang="zh-CN" sz="2400" dirty="0" smtClean="0">
                <a:latin typeface="Arial" panose="020B0604020202020204" pitchFamily="34" charset="0"/>
                <a:ea typeface="黑体" pitchFamily="2" charset="-122"/>
                <a:cs typeface="Arial" panose="020B0604020202020204" pitchFamily="34" charset="0"/>
              </a:rPr>
              <a:t>分析</a:t>
            </a:r>
            <a:r>
              <a:rPr lang="en-US" altLang="zh-CN" sz="2400" dirty="0" smtClean="0">
                <a:latin typeface="Times New Roman" panose="02020603050405020304" pitchFamily="18" charset="0"/>
                <a:ea typeface="黑体" pitchFamily="2" charset="-122"/>
                <a:cs typeface="Times New Roman" panose="02020603050405020304" pitchFamily="18" charset="0"/>
              </a:rPr>
              <a:t>(</a:t>
            </a:r>
            <a:r>
              <a:rPr lang="en-US" altLang="zh-CN" sz="2400" dirty="0">
                <a:latin typeface="Times New Roman" panose="02020603050405020304" pitchFamily="18" charset="0"/>
                <a:ea typeface="黑体" pitchFamily="2" charset="-122"/>
                <a:cs typeface="Times New Roman" panose="02020603050405020304" pitchFamily="18" charset="0"/>
              </a:rPr>
              <a:t>Ⅲ</a:t>
            </a:r>
            <a:r>
              <a:rPr lang="en-US" altLang="zh-CN" sz="2400" dirty="0" smtClean="0">
                <a:latin typeface="Times New Roman" panose="02020603050405020304" pitchFamily="18" charset="0"/>
                <a:ea typeface="黑体" pitchFamily="2" charset="-122"/>
                <a:cs typeface="Times New Roman" panose="02020603050405020304" pitchFamily="18" charset="0"/>
              </a:rPr>
              <a:t>)</a:t>
            </a:r>
            <a:endParaRPr lang="en-US" altLang="zh-CN" sz="2400" dirty="0">
              <a:latin typeface="Arial" panose="020B0604020202020204" pitchFamily="34" charset="0"/>
              <a:ea typeface="黑体"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4264580424"/>
                  </p:ext>
                </p:extLst>
              </p:nvPr>
            </p:nvGraphicFramePr>
            <p:xfrm>
              <a:off x="573499" y="1389380"/>
              <a:ext cx="4711097" cy="4079240"/>
            </p:xfrm>
            <a:graphic>
              <a:graphicData uri="http://schemas.openxmlformats.org/drawingml/2006/table">
                <a:tbl>
                  <a:tblPr firstRow="1" bandRow="1">
                    <a:tableStyleId>{5C22544A-7EE6-4342-B048-85BDC9FD1C3A}</a:tableStyleId>
                  </a:tblPr>
                  <a:tblGrid>
                    <a:gridCol w="614125"/>
                    <a:gridCol w="792088"/>
                    <a:gridCol w="947220"/>
                    <a:gridCol w="792088"/>
                    <a:gridCol w="792088"/>
                    <a:gridCol w="773488"/>
                  </a:tblGrid>
                  <a:tr h="370840">
                    <a:tc>
                      <a:txBody>
                        <a:bodyPr/>
                        <a:lstStyle/>
                        <a:p>
                          <a:pPr algn="ctr" eaLnBrk="0">
                            <a:spcBef>
                              <a:spcPts val="300"/>
                            </a:spcBef>
                            <a:spcAft>
                              <a:spcPts val="300"/>
                            </a:spcAft>
                          </a:pPr>
                          <a14:m>
                            <m:oMath xmlns:m="http://schemas.openxmlformats.org/officeDocument/2006/math">
                              <m:r>
                                <a:rPr lang="en-US" sz="12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𝜱</m:t>
                              </m:r>
                            </m:oMath>
                          </a14:m>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6.92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34.07%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6.44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54.02%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15.17%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(93.5, -30.5)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(96,-29.5)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6.35%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27.83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32.52%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8.05%</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4264580424"/>
                  </p:ext>
                </p:extLst>
              </p:nvPr>
            </p:nvGraphicFramePr>
            <p:xfrm>
              <a:off x="573499" y="1389380"/>
              <a:ext cx="4711097" cy="4079240"/>
            </p:xfrm>
            <a:graphic>
              <a:graphicData uri="http://schemas.openxmlformats.org/drawingml/2006/table">
                <a:tbl>
                  <a:tblPr firstRow="1" bandRow="1">
                    <a:tableStyleId>{5C22544A-7EE6-4342-B048-85BDC9FD1C3A}</a:tableStyleId>
                  </a:tblPr>
                  <a:tblGrid>
                    <a:gridCol w="614125"/>
                    <a:gridCol w="792088"/>
                    <a:gridCol w="947220"/>
                    <a:gridCol w="792088"/>
                    <a:gridCol w="792088"/>
                    <a:gridCol w="773488"/>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990" t="-9836" r="-667327" b="-1003279"/>
                          </a:stretch>
                        </a:blip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-31.5)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302.29%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10.5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(89.5, -29)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6.92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34.07%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8.90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14</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6.44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54.02%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 -27)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3.16%</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11.88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15.17%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17.5</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(93.5, -30.5)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3.73%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22.89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2.24%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1.82%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(96,-29.5)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6.35%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27.83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32.52%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(88.5, -28)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2.64%</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19.30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8.05%</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9" name="矩形 8"/>
          <p:cNvSpPr/>
          <p:nvPr/>
        </p:nvSpPr>
        <p:spPr>
          <a:xfrm>
            <a:off x="1331640" y="6054507"/>
            <a:ext cx="6408712" cy="646331"/>
          </a:xfrm>
          <a:prstGeom prst="rect">
            <a:avLst/>
          </a:prstGeom>
          <a:ln w="28575">
            <a:solidFill>
              <a:srgbClr val="0000FF"/>
            </a:solidFill>
          </a:ln>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多级检测得到的损伤尺寸均比单级检测结果更接近真实</a:t>
            </a:r>
            <a:r>
              <a:rPr lang="zh-CN" altLang="zh-CN" b="1" dirty="0" smtClean="0">
                <a:latin typeface="Times New Roman" panose="02020603050405020304" pitchFamily="18" charset="0"/>
                <a:cs typeface="Times New Roman" panose="02020603050405020304" pitchFamily="18" charset="0"/>
              </a:rPr>
              <a:t>损伤</a:t>
            </a:r>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a:t>
            </a:r>
            <a:r>
              <a:rPr lang="zh-CN" altLang="zh-CN" b="1" dirty="0">
                <a:latin typeface="Times New Roman" panose="02020603050405020304" pitchFamily="18" charset="0"/>
                <a:cs typeface="Times New Roman" panose="02020603050405020304" pitchFamily="18" charset="0"/>
              </a:rPr>
              <a:t>损伤尺寸的大小对检测精度的影响不明确</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402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25</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50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损伤检测方法的检测精度</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rgbClr val="000000"/>
                </a:solidFill>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142676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t>
            </a:r>
            <a:r>
              <a:rPr lang="zh-CN" altLang="zh-CN" sz="2600" dirty="0">
                <a:latin typeface="Arial" panose="020B0604020202020204" pitchFamily="34" charset="0"/>
                <a:ea typeface="黑体" pitchFamily="2" charset="-122"/>
                <a:cs typeface="Arial" panose="020B0604020202020204" pitchFamily="34" charset="0"/>
              </a:rPr>
              <a:t>实验方案</a:t>
            </a:r>
            <a:endParaRPr lang="en-US" altLang="zh-CN" sz="2600" dirty="0">
              <a:latin typeface="Arial" panose="020B0604020202020204" pitchFamily="34" charset="0"/>
              <a:ea typeface="黑体" pitchFamily="2" charset="-122"/>
              <a:cs typeface="Arial" panose="020B0604020202020204" pitchFamily="34"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248" y="2204864"/>
            <a:ext cx="3360000" cy="2520000"/>
          </a:xfrm>
          <a:prstGeom prst="rect">
            <a:avLst/>
          </a:prstGeom>
        </p:spPr>
      </p:pic>
      <p:pic>
        <p:nvPicPr>
          <p:cNvPr id="86" name="图片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70" y="2204864"/>
            <a:ext cx="4097230" cy="2520000"/>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p:cNvPicPr>
          <p:nvPr/>
        </p:nvPicPr>
        <p:blipFill rotWithShape="1">
          <a:blip r:embed="rId3" cstate="print">
            <a:extLst>
              <a:ext uri="{28A0092B-C50C-407E-A947-70E740481C1C}">
                <a14:useLocalDpi xmlns:a14="http://schemas.microsoft.com/office/drawing/2010/main" val="0"/>
              </a:ext>
            </a:extLst>
          </a:blip>
          <a:srcRect l="7715" r="8796"/>
          <a:stretch/>
        </p:blipFill>
        <p:spPr bwMode="auto">
          <a:xfrm>
            <a:off x="3216987" y="3028550"/>
            <a:ext cx="2700000" cy="1620000"/>
          </a:xfrm>
          <a:prstGeom prst="rect">
            <a:avLst/>
          </a:prstGeom>
          <a:ln>
            <a:noFill/>
          </a:ln>
          <a:extLst>
            <a:ext uri="{53640926-AAD7-44D8-BBD7-CCE9431645EC}">
              <a14:shadowObscured xmlns:a14="http://schemas.microsoft.com/office/drawing/2010/main"/>
            </a:ext>
          </a:extLst>
        </p:spPr>
      </p:pic>
      <p:pic>
        <p:nvPicPr>
          <p:cNvPr id="65" name="图片 64"/>
          <p:cNvPicPr>
            <a:picLocks/>
          </p:cNvPicPr>
          <p:nvPr/>
        </p:nvPicPr>
        <p:blipFill rotWithShape="1">
          <a:blip r:embed="rId4" cstate="print">
            <a:extLst>
              <a:ext uri="{28A0092B-C50C-407E-A947-70E740481C1C}">
                <a14:useLocalDpi xmlns:a14="http://schemas.microsoft.com/office/drawing/2010/main" val="0"/>
              </a:ext>
            </a:extLst>
          </a:blip>
          <a:srcRect l="7846" r="8750"/>
          <a:stretch/>
        </p:blipFill>
        <p:spPr bwMode="auto">
          <a:xfrm>
            <a:off x="470159" y="3033136"/>
            <a:ext cx="2700000" cy="1620000"/>
          </a:xfrm>
          <a:prstGeom prst="rect">
            <a:avLst/>
          </a:prstGeom>
          <a:ln>
            <a:noFill/>
          </a:ln>
          <a:extLst>
            <a:ext uri="{53640926-AAD7-44D8-BBD7-CCE9431645EC}">
              <a14:shadowObscured xmlns:a14="http://schemas.microsoft.com/office/drawing/2010/main"/>
            </a:ext>
          </a:extLst>
        </p:spPr>
      </p:pic>
      <p:pic>
        <p:nvPicPr>
          <p:cNvPr id="58" name="图片 57"/>
          <p:cNvPicPr>
            <a:picLocks/>
          </p:cNvPicPr>
          <p:nvPr/>
        </p:nvPicPr>
        <p:blipFill rotWithShape="1">
          <a:blip r:embed="rId5" cstate="print">
            <a:extLst>
              <a:ext uri="{28A0092B-C50C-407E-A947-70E740481C1C}">
                <a14:useLocalDpi xmlns:a14="http://schemas.microsoft.com/office/drawing/2010/main" val="0"/>
              </a:ext>
            </a:extLst>
          </a:blip>
          <a:srcRect l="7720" r="8876"/>
          <a:stretch/>
        </p:blipFill>
        <p:spPr bwMode="auto">
          <a:xfrm>
            <a:off x="5985275" y="1406715"/>
            <a:ext cx="2700000" cy="1620000"/>
          </a:xfrm>
          <a:prstGeom prst="rect">
            <a:avLst/>
          </a:prstGeom>
          <a:ln>
            <a:noFill/>
          </a:ln>
          <a:extLst>
            <a:ext uri="{53640926-AAD7-44D8-BBD7-CCE9431645EC}">
              <a14:shadowObscured xmlns:a14="http://schemas.microsoft.com/office/drawing/2010/main"/>
            </a:ext>
          </a:extLst>
        </p:spPr>
      </p:pic>
      <p:pic>
        <p:nvPicPr>
          <p:cNvPr id="49" name="图片 48"/>
          <p:cNvPicPr>
            <a:picLocks noChangeAspect="1"/>
          </p:cNvPicPr>
          <p:nvPr/>
        </p:nvPicPr>
        <p:blipFill rotWithShape="1">
          <a:blip r:embed="rId6" cstate="print">
            <a:extLst>
              <a:ext uri="{28A0092B-C50C-407E-A947-70E740481C1C}">
                <a14:useLocalDpi xmlns:a14="http://schemas.microsoft.com/office/drawing/2010/main" val="0"/>
              </a:ext>
            </a:extLst>
          </a:blip>
          <a:srcRect l="7466" r="8876"/>
          <a:stretch/>
        </p:blipFill>
        <p:spPr bwMode="auto">
          <a:xfrm>
            <a:off x="3227667" y="1413136"/>
            <a:ext cx="2700100" cy="1620000"/>
          </a:xfrm>
          <a:prstGeom prst="rect">
            <a:avLst/>
          </a:prstGeom>
          <a:ln>
            <a:noFill/>
          </a:ln>
          <a:extLst>
            <a:ext uri="{53640926-AAD7-44D8-BBD7-CCE9431645EC}">
              <a14:shadowObscured xmlns:a14="http://schemas.microsoft.com/office/drawing/2010/main"/>
            </a:ext>
          </a:extLst>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7463" r="8796"/>
          <a:stretch/>
        </p:blipFill>
        <p:spPr bwMode="auto">
          <a:xfrm>
            <a:off x="467544" y="1413136"/>
            <a:ext cx="2702615" cy="1620000"/>
          </a:xfrm>
          <a:prstGeom prst="rect">
            <a:avLst/>
          </a:prstGeom>
          <a:ln>
            <a:noFill/>
          </a:ln>
          <a:extLst>
            <a:ext uri="{53640926-AAD7-44D8-BBD7-CCE9431645EC}">
              <a14:shadowObscured xmlns:a14="http://schemas.microsoft.com/office/drawing/2010/main"/>
            </a:ext>
          </a:extLst>
        </p:spPr>
      </p:pic>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zh-CN" sz="2600" dirty="0">
                <a:latin typeface="Arial" panose="020B0604020202020204" pitchFamily="34" charset="0"/>
                <a:ea typeface="黑体" pitchFamily="2" charset="-122"/>
                <a:cs typeface="Arial" panose="020B0604020202020204" pitchFamily="34" charset="0"/>
              </a:rPr>
              <a:t>信号分析及损伤评估</a:t>
            </a:r>
            <a:r>
              <a:rPr lang="zh-CN" altLang="zh-CN" sz="2600" dirty="0" smtClean="0">
                <a:latin typeface="Arial" panose="020B0604020202020204" pitchFamily="34" charset="0"/>
                <a:ea typeface="黑体" pitchFamily="2" charset="-122"/>
                <a:cs typeface="Arial" panose="020B0604020202020204" pitchFamily="34" charset="0"/>
              </a:rPr>
              <a:t>结果</a:t>
            </a:r>
            <a:r>
              <a:rPr lang="en-US" altLang="zh-CN" sz="2600" dirty="0">
                <a:latin typeface="Times New Roman" panose="02020603050405020304" pitchFamily="18" charset="0"/>
                <a:ea typeface="黑体" pitchFamily="2" charset="-122"/>
                <a:cs typeface="Times New Roman" panose="02020603050405020304" pitchFamily="18" charset="0"/>
              </a:rPr>
              <a:t>(Ⅰ)</a:t>
            </a:r>
            <a:endParaRPr lang="en-US" altLang="zh-CN" sz="2600" dirty="0">
              <a:latin typeface="Arial" panose="020B0604020202020204" pitchFamily="34" charset="0"/>
              <a:ea typeface="黑体" pitchFamily="2" charset="-122"/>
              <a:cs typeface="Arial" panose="020B0604020202020204" pitchFamily="34" charset="0"/>
            </a:endParaRPr>
          </a:p>
        </p:txBody>
      </p:sp>
      <p:grpSp>
        <p:nvGrpSpPr>
          <p:cNvPr id="37" name="组合 36"/>
          <p:cNvGrpSpPr/>
          <p:nvPr/>
        </p:nvGrpSpPr>
        <p:grpSpPr>
          <a:xfrm>
            <a:off x="2067330" y="2758574"/>
            <a:ext cx="97200" cy="76671"/>
            <a:chOff x="4586400" y="3681028"/>
            <a:chExt cx="230400" cy="76671"/>
          </a:xfrm>
        </p:grpSpPr>
        <p:cxnSp>
          <p:nvCxnSpPr>
            <p:cNvPr id="38" name="直接箭头连接符 37"/>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矩形 44"/>
          <p:cNvSpPr/>
          <p:nvPr/>
        </p:nvSpPr>
        <p:spPr>
          <a:xfrm>
            <a:off x="3219602" y="1463028"/>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2049322" y="2795298"/>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01</m:t>
                          </m:r>
                        </m:sub>
                      </m:sSub>
                    </m:oMath>
                  </m:oMathPara>
                </a14:m>
                <a:endParaRPr lang="zh-CN" altLang="en-US" sz="12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049322" y="2795298"/>
                <a:ext cx="331181" cy="184666"/>
              </a:xfrm>
              <a:prstGeom prst="rect">
                <a:avLst/>
              </a:prstGeom>
              <a:blipFill rotWithShape="0">
                <a:blip r:embed="rId8"/>
                <a:stretch>
                  <a:fillRect l="-9091" b="-16667"/>
                </a:stretch>
              </a:blipFill>
            </p:spPr>
            <p:txBody>
              <a:bodyPr/>
              <a:lstStyle/>
              <a:p>
                <a:r>
                  <a:rPr lang="zh-CN" altLang="en-US">
                    <a:noFill/>
                  </a:rPr>
                  <a:t> </a:t>
                </a:r>
              </a:p>
            </p:txBody>
          </p:sp>
        </mc:Fallback>
      </mc:AlternateContent>
      <p:sp>
        <p:nvSpPr>
          <p:cNvPr id="50" name="矩形 49"/>
          <p:cNvSpPr/>
          <p:nvPr/>
        </p:nvSpPr>
        <p:spPr>
          <a:xfrm>
            <a:off x="5976237" y="1462186"/>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67544" y="3078920"/>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70159" y="1463028"/>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4832441" y="2721850"/>
            <a:ext cx="259200" cy="76671"/>
            <a:chOff x="4586400" y="3681028"/>
            <a:chExt cx="230400" cy="76671"/>
          </a:xfrm>
        </p:grpSpPr>
        <p:cxnSp>
          <p:nvCxnSpPr>
            <p:cNvPr id="54" name="直接箭头连接符 53"/>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文本框 56"/>
              <p:cNvSpPr txBox="1"/>
              <p:nvPr/>
            </p:nvSpPr>
            <p:spPr>
              <a:xfrm>
                <a:off x="4824276" y="2555186"/>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02</m:t>
                          </m:r>
                        </m:sub>
                      </m:sSub>
                    </m:oMath>
                  </m:oMathPara>
                </a14:m>
                <a:endParaRPr lang="zh-CN" altLang="en-US" sz="1200" dirty="0"/>
              </a:p>
            </p:txBody>
          </p:sp>
        </mc:Choice>
        <mc:Fallback xmlns="">
          <p:sp>
            <p:nvSpPr>
              <p:cNvPr id="57" name="文本框 56"/>
              <p:cNvSpPr txBox="1">
                <a:spLocks noRot="1" noChangeAspect="1" noMove="1" noResize="1" noEditPoints="1" noAdjustHandles="1" noChangeArrowheads="1" noChangeShapeType="1" noTextEdit="1"/>
              </p:cNvSpPr>
              <p:nvPr/>
            </p:nvSpPr>
            <p:spPr>
              <a:xfrm>
                <a:off x="4824276" y="2555186"/>
                <a:ext cx="331181" cy="184666"/>
              </a:xfrm>
              <a:prstGeom prst="rect">
                <a:avLst/>
              </a:prstGeom>
              <a:blipFill rotWithShape="0">
                <a:blip r:embed="rId9"/>
                <a:stretch>
                  <a:fillRect l="-9091" b="-16667"/>
                </a:stretch>
              </a:blipFill>
            </p:spPr>
            <p:txBody>
              <a:bodyPr/>
              <a:lstStyle/>
              <a:p>
                <a:r>
                  <a:rPr lang="zh-CN" altLang="en-US">
                    <a:noFill/>
                  </a:rPr>
                  <a:t> </a:t>
                </a:r>
              </a:p>
            </p:txBody>
          </p:sp>
        </mc:Fallback>
      </mc:AlternateContent>
      <p:grpSp>
        <p:nvGrpSpPr>
          <p:cNvPr id="59" name="组合 58"/>
          <p:cNvGrpSpPr/>
          <p:nvPr/>
        </p:nvGrpSpPr>
        <p:grpSpPr>
          <a:xfrm>
            <a:off x="7581632" y="2744437"/>
            <a:ext cx="216000" cy="76671"/>
            <a:chOff x="4586400" y="3681028"/>
            <a:chExt cx="230400" cy="76671"/>
          </a:xfrm>
        </p:grpSpPr>
        <p:cxnSp>
          <p:nvCxnSpPr>
            <p:cNvPr id="60" name="直接箭头连接符 59"/>
            <p:cNvCxnSpPr/>
            <p:nvPr/>
          </p:nvCxnSpPr>
          <p:spPr>
            <a:xfrm>
              <a:off x="4586400" y="3717032"/>
              <a:ext cx="2304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168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本框 62"/>
              <p:cNvSpPr txBox="1"/>
              <p:nvPr/>
            </p:nvSpPr>
            <p:spPr>
              <a:xfrm>
                <a:off x="7573467" y="2577773"/>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03</m:t>
                          </m:r>
                        </m:sub>
                      </m:sSub>
                    </m:oMath>
                  </m:oMathPara>
                </a14:m>
                <a:endParaRPr lang="zh-CN" altLang="en-US" sz="12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7573467" y="2577773"/>
                <a:ext cx="331181" cy="184666"/>
              </a:xfrm>
              <a:prstGeom prst="rect">
                <a:avLst/>
              </a:prstGeom>
              <a:blipFill rotWithShape="0">
                <a:blip r:embed="rId10"/>
                <a:stretch>
                  <a:fillRect l="-9091" b="-16667"/>
                </a:stretch>
              </a:blipFill>
            </p:spPr>
            <p:txBody>
              <a:bodyPr/>
              <a:lstStyle/>
              <a:p>
                <a:r>
                  <a:rPr lang="zh-CN" altLang="en-US">
                    <a:noFill/>
                  </a:rPr>
                  <a:t> </a:t>
                </a:r>
              </a:p>
            </p:txBody>
          </p:sp>
        </mc:Fallback>
      </mc:AlternateContent>
      <p:sp>
        <p:nvSpPr>
          <p:cNvPr id="64" name="矩形 63"/>
          <p:cNvSpPr/>
          <p:nvPr/>
        </p:nvSpPr>
        <p:spPr>
          <a:xfrm>
            <a:off x="3227667" y="3078920"/>
            <a:ext cx="2700000" cy="156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067330" y="4339151"/>
            <a:ext cx="54000" cy="76671"/>
            <a:chOff x="4586400" y="3681028"/>
            <a:chExt cx="128000" cy="76671"/>
          </a:xfrm>
        </p:grpSpPr>
        <p:cxnSp>
          <p:nvCxnSpPr>
            <p:cNvPr id="67" name="直接箭头连接符 66"/>
            <p:cNvCxnSpPr/>
            <p:nvPr/>
          </p:nvCxnSpPr>
          <p:spPr>
            <a:xfrm>
              <a:off x="4586400" y="3717032"/>
              <a:ext cx="1280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144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文本框 69"/>
              <p:cNvSpPr txBox="1"/>
              <p:nvPr/>
            </p:nvSpPr>
            <p:spPr>
              <a:xfrm>
                <a:off x="2035828" y="4415267"/>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04</m:t>
                          </m:r>
                        </m:sub>
                      </m:sSub>
                    </m:oMath>
                  </m:oMathPara>
                </a14:m>
                <a:endParaRPr lang="zh-CN" altLang="en-US" sz="12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2035828" y="4415267"/>
                <a:ext cx="331181" cy="184666"/>
              </a:xfrm>
              <a:prstGeom prst="rect">
                <a:avLst/>
              </a:prstGeom>
              <a:blipFill rotWithShape="0">
                <a:blip r:embed="rId11"/>
                <a:stretch>
                  <a:fillRect l="-9259" r="-1852" b="-12903"/>
                </a:stretch>
              </a:blipFill>
            </p:spPr>
            <p:txBody>
              <a:bodyPr/>
              <a:lstStyle/>
              <a:p>
                <a:r>
                  <a:rPr lang="zh-CN" altLang="en-US">
                    <a:noFill/>
                  </a:rPr>
                  <a:t> </a:t>
                </a:r>
              </a:p>
            </p:txBody>
          </p:sp>
        </mc:Fallback>
      </mc:AlternateContent>
      <p:grpSp>
        <p:nvGrpSpPr>
          <p:cNvPr id="72" name="组合 71"/>
          <p:cNvGrpSpPr/>
          <p:nvPr/>
        </p:nvGrpSpPr>
        <p:grpSpPr>
          <a:xfrm>
            <a:off x="4816214" y="4404059"/>
            <a:ext cx="45719" cy="76671"/>
            <a:chOff x="4586400" y="3681028"/>
            <a:chExt cx="128000" cy="76671"/>
          </a:xfrm>
        </p:grpSpPr>
        <p:cxnSp>
          <p:nvCxnSpPr>
            <p:cNvPr id="73" name="直接箭头连接符 72"/>
            <p:cNvCxnSpPr/>
            <p:nvPr/>
          </p:nvCxnSpPr>
          <p:spPr>
            <a:xfrm>
              <a:off x="4586400" y="3717032"/>
              <a:ext cx="128000"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14400" y="3681028"/>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86400" y="3685691"/>
              <a:ext cx="0"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本框 75"/>
              <p:cNvSpPr txBox="1"/>
              <p:nvPr/>
            </p:nvSpPr>
            <p:spPr>
              <a:xfrm>
                <a:off x="4787213" y="4448939"/>
                <a:ext cx="33118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14</m:t>
                          </m:r>
                        </m:sub>
                      </m:sSub>
                    </m:oMath>
                  </m:oMathPara>
                </a14:m>
                <a:endParaRPr lang="zh-CN" altLang="en-US" sz="12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4787213" y="4448939"/>
                <a:ext cx="331181" cy="184666"/>
              </a:xfrm>
              <a:prstGeom prst="rect">
                <a:avLst/>
              </a:prstGeom>
              <a:blipFill rotWithShape="0">
                <a:blip r:embed="rId12"/>
                <a:stretch>
                  <a:fillRect l="-909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630947125"/>
                  </p:ext>
                </p:extLst>
              </p:nvPr>
            </p:nvGraphicFramePr>
            <p:xfrm>
              <a:off x="1524000" y="5217478"/>
              <a:ext cx="6096000" cy="148336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01</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02</m:t>
                                  </m:r>
                                </m:sub>
                              </m:sSub>
                            </m:oMath>
                          </a14:m>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200" b="0" i="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04</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14</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13.80</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30.31</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05</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06</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07</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08</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200" b="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Δ</m:t>
                                </m:r>
                                <m:sSub>
                                  <m:sSubPr>
                                    <m:ctrlPr>
                                      <a:rPr lang="zh-CN" sz="1200" b="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58</m:t>
                                    </m:r>
                                  </m:sub>
                                </m:sSub>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a:rPr lang="en-US" sz="1200" b="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sz="1200" b="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36.4</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29.31</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3.12</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3.83</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630947125"/>
                  </p:ext>
                </p:extLst>
              </p:nvPr>
            </p:nvGraphicFramePr>
            <p:xfrm>
              <a:off x="1524000" y="5217478"/>
              <a:ext cx="6096000" cy="148336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1807" t="-1639" r="-403614"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599" t="-1639" r="-301198"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599" t="-1639" r="-201198"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3012" t="-1639" r="-102410" b="-304918"/>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500000" t="-1639" r="-1796" b="-304918"/>
                          </a:stretch>
                        </a:blip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13.80</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30.31</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=300mm</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1807" t="-203279" r="-403614"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599" t="-203279" r="-301198"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599" t="-203279" r="-201198"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3012" t="-203279" r="-102410" b="-103279"/>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500000" t="-203279" r="-1796" b="-103279"/>
                          </a:stretch>
                        </a:blip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36.4</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29.31</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3.12</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en-US"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3.83</a:t>
                          </a:r>
                          <a:endParaRPr lang="zh-CN" sz="12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77" name="文本框 76"/>
          <p:cNvSpPr txBox="1"/>
          <p:nvPr/>
        </p:nvSpPr>
        <p:spPr>
          <a:xfrm>
            <a:off x="-2996" y="1111586"/>
            <a:ext cx="2825550" cy="369332"/>
          </a:xfrm>
          <a:prstGeom prst="rect">
            <a:avLst/>
          </a:prstGeom>
          <a:noFill/>
        </p:spPr>
        <p:txBody>
          <a:bodyPr wrap="square" rtlCol="0">
            <a:spAutoFit/>
          </a:bodyPr>
          <a:lstStyle/>
          <a:p>
            <a:pPr algn="ctr"/>
            <a:r>
              <a:rPr lang="en-US" altLang="zh-CN" b="1"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=240mm</a:t>
            </a:r>
            <a:r>
              <a:rPr lang="zh-CN" altLang="en-US" b="1" dirty="0" smtClean="0">
                <a:solidFill>
                  <a:srgbClr val="FF0000"/>
                </a:solidFill>
                <a:latin typeface="黑体" panose="02010609060101010101" pitchFamily="49" charset="-122"/>
                <a:ea typeface="黑体" panose="02010609060101010101" pitchFamily="49" charset="-122"/>
              </a:rPr>
              <a:t>信号</a:t>
            </a:r>
            <a:r>
              <a:rPr lang="zh-CN" altLang="en-US" b="1" dirty="0">
                <a:solidFill>
                  <a:srgbClr val="FF0000"/>
                </a:solidFill>
                <a:latin typeface="黑体" panose="02010609060101010101" pitchFamily="49" charset="-122"/>
                <a:ea typeface="黑体" panose="02010609060101010101" pitchFamily="49" charset="-122"/>
              </a:rPr>
              <a:t>处理</a:t>
            </a:r>
          </a:p>
        </p:txBody>
      </p:sp>
      <p:cxnSp>
        <p:nvCxnSpPr>
          <p:cNvPr id="78" name="直接连接符 77"/>
          <p:cNvCxnSpPr/>
          <p:nvPr/>
        </p:nvCxnSpPr>
        <p:spPr bwMode="auto">
          <a:xfrm flipH="1">
            <a:off x="433200" y="4797152"/>
            <a:ext cx="8100000" cy="0"/>
          </a:xfrm>
          <a:prstGeom prst="line">
            <a:avLst/>
          </a:prstGeom>
          <a:solidFill>
            <a:schemeClr val="accent1"/>
          </a:solidFill>
          <a:ln w="22225" cap="flat" cmpd="sng" algn="ctr">
            <a:solidFill>
              <a:srgbClr val="00B050"/>
            </a:solidFill>
            <a:prstDash val="sysDash"/>
            <a:round/>
            <a:headEnd type="none" w="med" len="med"/>
            <a:tailEnd type="none" w="med" len="med"/>
          </a:ln>
          <a:effectLst/>
        </p:spPr>
      </p:cxnSp>
      <p:sp>
        <p:nvSpPr>
          <p:cNvPr id="79" name="文本框 78"/>
          <p:cNvSpPr txBox="1"/>
          <p:nvPr/>
        </p:nvSpPr>
        <p:spPr>
          <a:xfrm>
            <a:off x="-252536" y="4784779"/>
            <a:ext cx="2825550"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延迟时间统计</a:t>
            </a:r>
          </a:p>
        </p:txBody>
      </p:sp>
    </p:spTree>
    <p:extLst>
      <p:ext uri="{BB962C8B-B14F-4D97-AF65-F5344CB8AC3E}">
        <p14:creationId xmlns:p14="http://schemas.microsoft.com/office/powerpoint/2010/main" val="421310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zh-CN" sz="2600" dirty="0">
                <a:latin typeface="Arial" panose="020B0604020202020204" pitchFamily="34" charset="0"/>
                <a:ea typeface="黑体" pitchFamily="2" charset="-122"/>
                <a:cs typeface="Arial" panose="020B0604020202020204" pitchFamily="34" charset="0"/>
              </a:rPr>
              <a:t>信号分析及损伤评估</a:t>
            </a:r>
            <a:r>
              <a:rPr lang="zh-CN" altLang="zh-CN" sz="2600" dirty="0" smtClean="0">
                <a:latin typeface="Arial" panose="020B0604020202020204" pitchFamily="34" charset="0"/>
                <a:ea typeface="黑体" pitchFamily="2" charset="-122"/>
                <a:cs typeface="Arial" panose="020B0604020202020204" pitchFamily="34" charset="0"/>
              </a:rPr>
              <a:t>结果</a:t>
            </a:r>
            <a:r>
              <a:rPr lang="en-US" altLang="zh-CN" sz="2600" dirty="0">
                <a:latin typeface="Arial" panose="020B0604020202020204" pitchFamily="34" charset="0"/>
                <a:ea typeface="黑体" pitchFamily="2" charset="-122"/>
                <a:cs typeface="Arial" panose="020B0604020202020204" pitchFamily="34" charset="0"/>
              </a:rPr>
              <a:t>(Ⅱ)</a:t>
            </a:r>
          </a:p>
        </p:txBody>
      </p:sp>
      <p:grpSp>
        <p:nvGrpSpPr>
          <p:cNvPr id="2" name="组合 1"/>
          <p:cNvGrpSpPr/>
          <p:nvPr/>
        </p:nvGrpSpPr>
        <p:grpSpPr>
          <a:xfrm>
            <a:off x="3025889" y="1214626"/>
            <a:ext cx="5687695" cy="2649220"/>
            <a:chOff x="3067243" y="1178785"/>
            <a:chExt cx="5687695" cy="2649220"/>
          </a:xfrm>
        </p:grpSpPr>
        <p:grpSp>
          <p:nvGrpSpPr>
            <p:cNvPr id="159" name="组合 158"/>
            <p:cNvGrpSpPr/>
            <p:nvPr/>
          </p:nvGrpSpPr>
          <p:grpSpPr>
            <a:xfrm>
              <a:off x="3067243" y="1178785"/>
              <a:ext cx="5687695" cy="2649220"/>
              <a:chOff x="1728152" y="2104390"/>
              <a:chExt cx="5687695" cy="2649220"/>
            </a:xfrm>
          </p:grpSpPr>
          <p:pic>
            <p:nvPicPr>
              <p:cNvPr id="160" name="图片 159"/>
              <p:cNvPicPr/>
              <p:nvPr/>
            </p:nvPicPr>
            <p:blipFill>
              <a:blip r:embed="rId3">
                <a:extLst>
                  <a:ext uri="{28A0092B-C50C-407E-A947-70E740481C1C}">
                    <a14:useLocalDpi xmlns:a14="http://schemas.microsoft.com/office/drawing/2010/main" val="0"/>
                  </a:ext>
                </a:extLst>
              </a:blip>
              <a:stretch>
                <a:fillRect/>
              </a:stretch>
            </p:blipFill>
            <p:spPr>
              <a:xfrm>
                <a:off x="1728152" y="2104390"/>
                <a:ext cx="5687695" cy="2649220"/>
              </a:xfrm>
              <a:prstGeom prst="rect">
                <a:avLst/>
              </a:prstGeom>
            </p:spPr>
          </p:pic>
          <p:sp>
            <p:nvSpPr>
              <p:cNvPr id="161" name="矩形 160"/>
              <p:cNvSpPr/>
              <p:nvPr/>
            </p:nvSpPr>
            <p:spPr>
              <a:xfrm>
                <a:off x="2627784" y="4480654"/>
                <a:ext cx="1080120" cy="24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tx1"/>
                    </a:solidFill>
                    <a:latin typeface="Times New Roman" panose="02020603050405020304" pitchFamily="18" charset="0"/>
                    <a:cs typeface="Times New Roman" panose="02020603050405020304" pitchFamily="18" charset="0"/>
                  </a:rPr>
                  <a:t>d</a:t>
                </a:r>
                <a:r>
                  <a:rPr lang="en-US" altLang="zh-CN" sz="1400" dirty="0" smtClean="0">
                    <a:solidFill>
                      <a:schemeClr val="tx1"/>
                    </a:solidFill>
                    <a:latin typeface="Times New Roman" panose="02020603050405020304" pitchFamily="18" charset="0"/>
                    <a:cs typeface="Times New Roman" panose="02020603050405020304" pitchFamily="18" charset="0"/>
                  </a:rPr>
                  <a:t>=240mm</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62" name="矩形 161"/>
              <p:cNvSpPr/>
              <p:nvPr/>
            </p:nvSpPr>
            <p:spPr>
              <a:xfrm>
                <a:off x="5436096" y="4480654"/>
                <a:ext cx="1080120" cy="24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smtClean="0">
                    <a:solidFill>
                      <a:schemeClr val="tx1"/>
                    </a:solidFill>
                    <a:latin typeface="Times New Roman" panose="02020603050405020304" pitchFamily="18" charset="0"/>
                    <a:cs typeface="Times New Roman" panose="02020603050405020304" pitchFamily="18" charset="0"/>
                  </a:rPr>
                  <a:t>d</a:t>
                </a:r>
                <a:r>
                  <a:rPr lang="en-US" altLang="zh-CN" sz="1400" dirty="0" smtClean="0">
                    <a:solidFill>
                      <a:schemeClr val="tx1"/>
                    </a:solidFill>
                    <a:latin typeface="Times New Roman" panose="02020603050405020304" pitchFamily="18" charset="0"/>
                    <a:cs typeface="Times New Roman" panose="02020603050405020304" pitchFamily="18" charset="0"/>
                  </a:rPr>
                  <a:t>=300mm</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44" name="组合 43"/>
            <p:cNvGrpSpPr/>
            <p:nvPr/>
          </p:nvGrpSpPr>
          <p:grpSpPr>
            <a:xfrm>
              <a:off x="3184490" y="1220688"/>
              <a:ext cx="1679172" cy="632649"/>
              <a:chOff x="2051720" y="1333699"/>
              <a:chExt cx="1679172" cy="632649"/>
            </a:xfrm>
          </p:grpSpPr>
          <p:sp>
            <p:nvSpPr>
              <p:cNvPr id="46" name="矩形 45"/>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47" name="直接连接符 46"/>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072575" y="1220687"/>
              <a:ext cx="1679172" cy="632649"/>
              <a:chOff x="2051720" y="1333699"/>
              <a:chExt cx="1679172" cy="632649"/>
            </a:xfrm>
          </p:grpSpPr>
          <p:sp>
            <p:nvSpPr>
              <p:cNvPr id="82" name="矩形 81"/>
              <p:cNvSpPr/>
              <p:nvPr/>
            </p:nvSpPr>
            <p:spPr>
              <a:xfrm>
                <a:off x="2051720" y="1333699"/>
                <a:ext cx="1679172" cy="6326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altLang="zh-CN" sz="1000" dirty="0" smtClean="0">
                  <a:solidFill>
                    <a:schemeClr val="tx1"/>
                  </a:solidFill>
                  <a:latin typeface="宋体" panose="02010600030101010101" pitchFamily="2" charset="-122"/>
                  <a:ea typeface="宋体" panose="02010600030101010101" pitchFamily="2" charset="-122"/>
                </a:endParaRPr>
              </a:p>
              <a:p>
                <a:pPr>
                  <a:defRPr/>
                </a:pPr>
                <a:r>
                  <a:rPr lang="en-US" altLang="zh-CN" sz="1000" dirty="0">
                    <a:solidFill>
                      <a:schemeClr val="tx1"/>
                    </a:solidFill>
                    <a:latin typeface="宋体" panose="02010600030101010101" pitchFamily="2" charset="-122"/>
                    <a:ea typeface="宋体" panose="02010600030101010101" pitchFamily="2" charset="-122"/>
                  </a:rPr>
                  <a:t> </a:t>
                </a:r>
                <a:r>
                  <a:rPr lang="en-US" altLang="zh-CN" sz="1000" dirty="0" smtClean="0">
                    <a:solidFill>
                      <a:schemeClr val="tx1"/>
                    </a:solidFill>
                    <a:latin typeface="宋体" panose="02010600030101010101" pitchFamily="2" charset="-122"/>
                    <a:ea typeface="宋体" panose="02010600030101010101" pitchFamily="2" charset="-122"/>
                  </a:rPr>
                  <a:t>   </a:t>
                </a:r>
                <a:r>
                  <a:rPr lang="zh-CN" altLang="en-US" sz="900" dirty="0" smtClean="0">
                    <a:solidFill>
                      <a:schemeClr val="tx1"/>
                    </a:solidFill>
                    <a:latin typeface="宋体" panose="02010600030101010101" pitchFamily="2" charset="-122"/>
                    <a:ea typeface="宋体" panose="02010600030101010101" pitchFamily="2" charset="-122"/>
                  </a:rPr>
                  <a:t>真实损伤</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a:t>
                </a:r>
                <a:r>
                  <a:rPr lang="zh-CN" altLang="en-US" sz="900" dirty="0">
                    <a:solidFill>
                      <a:schemeClr val="tx1"/>
                    </a:solidFill>
                    <a:latin typeface="宋体" panose="02010600030101010101" pitchFamily="2" charset="-122"/>
                    <a:ea typeface="宋体" panose="02010600030101010101" pitchFamily="2" charset="-122"/>
                  </a:rPr>
                  <a:t>单</a:t>
                </a:r>
                <a:r>
                  <a:rPr lang="zh-CN" altLang="en-US" sz="900" dirty="0" smtClean="0">
                    <a:solidFill>
                      <a:schemeClr val="tx1"/>
                    </a:solidFill>
                    <a:latin typeface="宋体" panose="02010600030101010101" pitchFamily="2" charset="-122"/>
                    <a:ea typeface="宋体" panose="02010600030101010101" pitchFamily="2" charset="-122"/>
                  </a:rPr>
                  <a:t>级</a:t>
                </a:r>
                <a:r>
                  <a:rPr lang="zh-CN" altLang="en-US" sz="900" dirty="0">
                    <a:solidFill>
                      <a:schemeClr val="tx1"/>
                    </a:solidFill>
                    <a:latin typeface="宋体" panose="02010600030101010101" pitchFamily="2" charset="-122"/>
                    <a:ea typeface="宋体" panose="02010600030101010101" pitchFamily="2" charset="-122"/>
                  </a:rPr>
                  <a:t>检测</a:t>
                </a:r>
                <a:r>
                  <a:rPr lang="zh-CN" altLang="en-US" sz="900" dirty="0" smtClean="0">
                    <a:solidFill>
                      <a:schemeClr val="tx1"/>
                    </a:solidFill>
                    <a:latin typeface="宋体" panose="02010600030101010101" pitchFamily="2" charset="-122"/>
                    <a:ea typeface="宋体" panose="02010600030101010101" pitchFamily="2" charset="-122"/>
                  </a:rPr>
                  <a:t>结果</a:t>
                </a:r>
                <a:endParaRPr lang="en-US" altLang="zh-CN" sz="900" dirty="0" smtClean="0">
                  <a:solidFill>
                    <a:schemeClr val="tx1"/>
                  </a:solidFill>
                  <a:latin typeface="宋体" panose="02010600030101010101" pitchFamily="2" charset="-122"/>
                  <a:ea typeface="宋体" panose="02010600030101010101" pitchFamily="2" charset="-122"/>
                </a:endParaRPr>
              </a:p>
              <a:p>
                <a:pPr>
                  <a:defRPr/>
                </a:pPr>
                <a:r>
                  <a:rPr lang="zh-CN" altLang="en-US" sz="1000" dirty="0" smtClean="0">
                    <a:solidFill>
                      <a:schemeClr val="tx1"/>
                    </a:solidFill>
                    <a:latin typeface="宋体" panose="02010600030101010101" pitchFamily="2" charset="-122"/>
                    <a:ea typeface="宋体" panose="02010600030101010101" pitchFamily="2" charset="-122"/>
                  </a:rPr>
                  <a:t>    多级</a:t>
                </a:r>
                <a:r>
                  <a:rPr lang="zh-CN" altLang="en-US" sz="900" dirty="0" smtClean="0">
                    <a:solidFill>
                      <a:schemeClr val="tx1"/>
                    </a:solidFill>
                    <a:latin typeface="宋体" panose="02010600030101010101" pitchFamily="2" charset="-122"/>
                    <a:ea typeface="宋体" panose="02010600030101010101" pitchFamily="2" charset="-122"/>
                  </a:rPr>
                  <a:t>检测结果</a:t>
                </a:r>
                <a:endParaRPr lang="en-US" altLang="zh-CN" sz="900" dirty="0">
                  <a:solidFill>
                    <a:schemeClr val="tx1"/>
                  </a:solidFill>
                  <a:latin typeface="宋体" panose="02010600030101010101" pitchFamily="2" charset="-122"/>
                  <a:ea typeface="宋体" panose="02010600030101010101" pitchFamily="2" charset="-122"/>
                </a:endParaRPr>
              </a:p>
            </p:txBody>
          </p:sp>
          <p:cxnSp>
            <p:nvCxnSpPr>
              <p:cNvPr id="83" name="直接连接符 82"/>
              <p:cNvCxnSpPr/>
              <p:nvPr/>
            </p:nvCxnSpPr>
            <p:spPr>
              <a:xfrm>
                <a:off x="2132892" y="1877619"/>
                <a:ext cx="2044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2132566" y="1589587"/>
                <a:ext cx="2044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132565" y="1742459"/>
                <a:ext cx="204461"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p:cNvGrpSpPr/>
          <p:nvPr/>
        </p:nvGrpSpPr>
        <p:grpSpPr>
          <a:xfrm>
            <a:off x="515068" y="1124744"/>
            <a:ext cx="2510766" cy="2462489"/>
            <a:chOff x="638817" y="1109136"/>
            <a:chExt cx="2510766" cy="2462489"/>
          </a:xfrm>
        </p:grpSpPr>
        <p:grpSp>
          <p:nvGrpSpPr>
            <p:cNvPr id="97" name="组合 96"/>
            <p:cNvGrpSpPr/>
            <p:nvPr/>
          </p:nvGrpSpPr>
          <p:grpSpPr>
            <a:xfrm>
              <a:off x="638817" y="1109136"/>
              <a:ext cx="2510766" cy="2462489"/>
              <a:chOff x="5179194" y="3758218"/>
              <a:chExt cx="2510766" cy="2462489"/>
            </a:xfrm>
          </p:grpSpPr>
          <p:grpSp>
            <p:nvGrpSpPr>
              <p:cNvPr id="102" name="组合 101"/>
              <p:cNvGrpSpPr/>
              <p:nvPr/>
            </p:nvGrpSpPr>
            <p:grpSpPr>
              <a:xfrm>
                <a:off x="5179194" y="3758218"/>
                <a:ext cx="2510766" cy="2462489"/>
                <a:chOff x="6918541" y="1127570"/>
                <a:chExt cx="2510766" cy="2462489"/>
              </a:xfrm>
            </p:grpSpPr>
            <p:grpSp>
              <p:nvGrpSpPr>
                <p:cNvPr id="107" name="组合 106"/>
                <p:cNvGrpSpPr/>
                <p:nvPr/>
              </p:nvGrpSpPr>
              <p:grpSpPr>
                <a:xfrm>
                  <a:off x="6918541" y="1127570"/>
                  <a:ext cx="2510766" cy="2462489"/>
                  <a:chOff x="2461738" y="1305014"/>
                  <a:chExt cx="2510766" cy="2462489"/>
                </a:xfrm>
              </p:grpSpPr>
              <p:grpSp>
                <p:nvGrpSpPr>
                  <p:cNvPr id="112" name="组合 111"/>
                  <p:cNvGrpSpPr/>
                  <p:nvPr/>
                </p:nvGrpSpPr>
                <p:grpSpPr>
                  <a:xfrm>
                    <a:off x="2461738" y="1606916"/>
                    <a:ext cx="2160588" cy="2160587"/>
                    <a:chOff x="414150" y="1526871"/>
                    <a:chExt cx="2160588" cy="2160587"/>
                  </a:xfrm>
                </p:grpSpPr>
                <p:grpSp>
                  <p:nvGrpSpPr>
                    <p:cNvPr id="117" name="组合 64"/>
                    <p:cNvGrpSpPr>
                      <a:grpSpLocks/>
                    </p:cNvGrpSpPr>
                    <p:nvPr/>
                  </p:nvGrpSpPr>
                  <p:grpSpPr bwMode="auto">
                    <a:xfrm>
                      <a:off x="414150" y="1526871"/>
                      <a:ext cx="2160588" cy="2160587"/>
                      <a:chOff x="969234" y="1354474"/>
                      <a:chExt cx="2880000" cy="2880000"/>
                    </a:xfrm>
                  </p:grpSpPr>
                  <p:sp>
                    <p:nvSpPr>
                      <p:cNvPr id="119" name="矩形 118"/>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20" name="矩形 119"/>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1" name="椭圆 120"/>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2" name="椭圆 121"/>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3" name="椭圆 122"/>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4" name="椭圆 123"/>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25" name="椭圆 124"/>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18" name="椭圆 117"/>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13" name="直接箭头连接符 112"/>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5" name="矩形 114"/>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16" name="矩形 115"/>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08" name="椭圆 107"/>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3494602">
                  <a:off x="7433846" y="2229196"/>
                  <a:ext cx="702595"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8689309">
                  <a:off x="7464332" y="1749516"/>
                  <a:ext cx="605444" cy="109677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3" name="直接连接符 102"/>
              <p:cNvCxnSpPr>
                <a:stCxn id="121" idx="5"/>
                <a:endCxn id="125"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23" idx="3"/>
                <a:endCxn id="125"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25" idx="5"/>
                <a:endCxn id="124"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25" idx="3"/>
                <a:endCxn id="122"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8"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99" name="TextBox 4"/>
            <p:cNvSpPr txBox="1"/>
            <p:nvPr/>
          </p:nvSpPr>
          <p:spPr>
            <a:xfrm>
              <a:off x="1858231" y="1872149"/>
              <a:ext cx="51379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00" name="TextBox 4"/>
            <p:cNvSpPr txBox="1"/>
            <p:nvPr/>
          </p:nvSpPr>
          <p:spPr>
            <a:xfrm>
              <a:off x="1063893" y="2915593"/>
              <a:ext cx="51554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01" name="TextBox 4"/>
            <p:cNvSpPr txBox="1"/>
            <p:nvPr/>
          </p:nvSpPr>
          <p:spPr>
            <a:xfrm>
              <a:off x="1931089" y="2915593"/>
              <a:ext cx="47510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grpSp>
        <p:nvGrpSpPr>
          <p:cNvPr id="126" name="组合 125"/>
          <p:cNvGrpSpPr/>
          <p:nvPr/>
        </p:nvGrpSpPr>
        <p:grpSpPr>
          <a:xfrm>
            <a:off x="515068" y="3650866"/>
            <a:ext cx="2510766" cy="2462489"/>
            <a:chOff x="249619" y="3774823"/>
            <a:chExt cx="2510766" cy="2462489"/>
          </a:xfrm>
        </p:grpSpPr>
        <p:grpSp>
          <p:nvGrpSpPr>
            <p:cNvPr id="127" name="组合 126"/>
            <p:cNvGrpSpPr/>
            <p:nvPr/>
          </p:nvGrpSpPr>
          <p:grpSpPr>
            <a:xfrm>
              <a:off x="249619" y="3774823"/>
              <a:ext cx="2510766" cy="2462489"/>
              <a:chOff x="255384" y="1130477"/>
              <a:chExt cx="2510766" cy="2462489"/>
            </a:xfrm>
          </p:grpSpPr>
          <p:grpSp>
            <p:nvGrpSpPr>
              <p:cNvPr id="129" name="组合 128"/>
              <p:cNvGrpSpPr/>
              <p:nvPr/>
            </p:nvGrpSpPr>
            <p:grpSpPr>
              <a:xfrm>
                <a:off x="255384" y="1130477"/>
                <a:ext cx="2510766" cy="2462489"/>
                <a:chOff x="638817" y="1109136"/>
                <a:chExt cx="2510766" cy="2462489"/>
              </a:xfrm>
            </p:grpSpPr>
            <p:grpSp>
              <p:nvGrpSpPr>
                <p:cNvPr id="131" name="组合 130"/>
                <p:cNvGrpSpPr/>
                <p:nvPr/>
              </p:nvGrpSpPr>
              <p:grpSpPr>
                <a:xfrm>
                  <a:off x="638817" y="1109136"/>
                  <a:ext cx="2510766" cy="2462489"/>
                  <a:chOff x="5179194" y="3758218"/>
                  <a:chExt cx="2510766" cy="2462489"/>
                </a:xfrm>
              </p:grpSpPr>
              <p:grpSp>
                <p:nvGrpSpPr>
                  <p:cNvPr id="136" name="组合 135"/>
                  <p:cNvGrpSpPr/>
                  <p:nvPr/>
                </p:nvGrpSpPr>
                <p:grpSpPr>
                  <a:xfrm>
                    <a:off x="5179194" y="3758218"/>
                    <a:ext cx="2510766" cy="2462489"/>
                    <a:chOff x="6918541" y="1127570"/>
                    <a:chExt cx="2510766" cy="2462489"/>
                  </a:xfrm>
                </p:grpSpPr>
                <p:grpSp>
                  <p:nvGrpSpPr>
                    <p:cNvPr id="141" name="组合 140"/>
                    <p:cNvGrpSpPr/>
                    <p:nvPr/>
                  </p:nvGrpSpPr>
                  <p:grpSpPr>
                    <a:xfrm>
                      <a:off x="6918541" y="1127570"/>
                      <a:ext cx="2510766" cy="2462489"/>
                      <a:chOff x="2461738" y="1305014"/>
                      <a:chExt cx="2510766" cy="2462489"/>
                    </a:xfrm>
                  </p:grpSpPr>
                  <p:grpSp>
                    <p:nvGrpSpPr>
                      <p:cNvPr id="144" name="组合 143"/>
                      <p:cNvGrpSpPr/>
                      <p:nvPr/>
                    </p:nvGrpSpPr>
                    <p:grpSpPr>
                      <a:xfrm>
                        <a:off x="2461738" y="1606916"/>
                        <a:ext cx="2160588" cy="2160587"/>
                        <a:chOff x="414150" y="1526871"/>
                        <a:chExt cx="2160588" cy="2160587"/>
                      </a:xfrm>
                    </p:grpSpPr>
                    <p:grpSp>
                      <p:nvGrpSpPr>
                        <p:cNvPr id="149" name="组合 64"/>
                        <p:cNvGrpSpPr>
                          <a:grpSpLocks/>
                        </p:cNvGrpSpPr>
                        <p:nvPr/>
                      </p:nvGrpSpPr>
                      <p:grpSpPr bwMode="auto">
                        <a:xfrm>
                          <a:off x="414150" y="1526871"/>
                          <a:ext cx="2160588" cy="2160587"/>
                          <a:chOff x="969234" y="1354474"/>
                          <a:chExt cx="2880000" cy="2880000"/>
                        </a:xfrm>
                      </p:grpSpPr>
                      <p:sp>
                        <p:nvSpPr>
                          <p:cNvPr id="151" name="矩形 150"/>
                          <p:cNvSpPr/>
                          <p:nvPr/>
                        </p:nvSpPr>
                        <p:spPr>
                          <a:xfrm>
                            <a:off x="969234" y="1354474"/>
                            <a:ext cx="2880000" cy="28800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52" name="矩形 151"/>
                          <p:cNvSpPr/>
                          <p:nvPr/>
                        </p:nvSpPr>
                        <p:spPr>
                          <a:xfrm>
                            <a:off x="1813804" y="2269029"/>
                            <a:ext cx="1103699" cy="11037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椭圆 152"/>
                          <p:cNvSpPr/>
                          <p:nvPr/>
                        </p:nvSpPr>
                        <p:spPr>
                          <a:xfrm>
                            <a:off x="1752438" y="2214012"/>
                            <a:ext cx="120616"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4" name="椭圆 153"/>
                          <p:cNvSpPr/>
                          <p:nvPr/>
                        </p:nvSpPr>
                        <p:spPr>
                          <a:xfrm>
                            <a:off x="1752438" y="3301594"/>
                            <a:ext cx="120616"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5" name="椭圆 154"/>
                          <p:cNvSpPr/>
                          <p:nvPr/>
                        </p:nvSpPr>
                        <p:spPr>
                          <a:xfrm>
                            <a:off x="2866812" y="2211966"/>
                            <a:ext cx="120618"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6" name="椭圆 155"/>
                          <p:cNvSpPr/>
                          <p:nvPr/>
                        </p:nvSpPr>
                        <p:spPr>
                          <a:xfrm>
                            <a:off x="2871544" y="3301594"/>
                            <a:ext cx="120618" cy="118501"/>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157" name="椭圆 156"/>
                          <p:cNvSpPr/>
                          <p:nvPr/>
                        </p:nvSpPr>
                        <p:spPr>
                          <a:xfrm>
                            <a:off x="2361872" y="2734571"/>
                            <a:ext cx="118501" cy="120618"/>
                          </a:xfrm>
                          <a:prstGeom prst="ellips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sp>
                      <p:nvSpPr>
                        <p:cNvPr id="150" name="椭圆 149"/>
                        <p:cNvSpPr/>
                        <p:nvPr/>
                      </p:nvSpPr>
                      <p:spPr>
                        <a:xfrm>
                          <a:off x="1703415" y="2652713"/>
                          <a:ext cx="72000" cy="72000"/>
                        </a:xfrm>
                        <a:prstGeom prst="ellipse">
                          <a:avLst/>
                        </a:prstGeom>
                        <a:solidFill>
                          <a:schemeClr val="bg1"/>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cxnSp>
                    <p:nvCxnSpPr>
                      <p:cNvPr id="145" name="直接箭头连接符 144"/>
                      <p:cNvCxnSpPr/>
                      <p:nvPr/>
                    </p:nvCxnSpPr>
                    <p:spPr>
                      <a:xfrm>
                        <a:off x="3549263" y="2695348"/>
                        <a:ext cx="122856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p:cNvCxnSpPr/>
                      <p:nvPr/>
                    </p:nvCxnSpPr>
                    <p:spPr>
                      <a:xfrm flipH="1" flipV="1">
                        <a:off x="3549263" y="1461433"/>
                        <a:ext cx="6350" cy="12371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7" name="矩形 146"/>
                      <p:cNvSpPr/>
                      <p:nvPr/>
                    </p:nvSpPr>
                    <p:spPr>
                      <a:xfrm>
                        <a:off x="4729640" y="2537699"/>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148" name="矩形 147"/>
                      <p:cNvSpPr/>
                      <p:nvPr/>
                    </p:nvSpPr>
                    <p:spPr>
                      <a:xfrm>
                        <a:off x="3518871" y="1305014"/>
                        <a:ext cx="242864" cy="246221"/>
                      </a:xfrm>
                      <a:prstGeom prst="rect">
                        <a:avLst/>
                      </a:prstGeom>
                    </p:spPr>
                    <p:txBody>
                      <a:bodyPr wrap="square">
                        <a:spAutoFit/>
                      </a:bodyPr>
                      <a:lstStyle/>
                      <a:p>
                        <a:r>
                          <a:rPr lang="en-US" altLang="zh-CN" sz="1000" dirty="0" smtClean="0">
                            <a:latin typeface="Times New Roman" panose="02020603050405020304" pitchFamily="18" charset="0"/>
                            <a:cs typeface="Times New Roman" panose="02020603050405020304" pitchFamily="18" charset="0"/>
                          </a:rPr>
                          <a:t>y</a:t>
                        </a:r>
                        <a:endParaRPr lang="zh-CN" altLang="en-US" sz="1000" dirty="0">
                          <a:latin typeface="Times New Roman" panose="02020603050405020304" pitchFamily="18" charset="0"/>
                          <a:cs typeface="Times New Roman" panose="02020603050405020304" pitchFamily="18" charset="0"/>
                        </a:endParaRPr>
                      </a:p>
                    </p:txBody>
                  </p:sp>
                </p:grpSp>
                <p:sp>
                  <p:nvSpPr>
                    <p:cNvPr id="142" name="椭圆 141"/>
                    <p:cNvSpPr/>
                    <p:nvPr/>
                  </p:nvSpPr>
                  <p:spPr>
                    <a:xfrm rot="19054551">
                      <a:off x="8119870" y="2310254"/>
                      <a:ext cx="160971"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3414819">
                      <a:off x="7996238" y="1893855"/>
                      <a:ext cx="417906" cy="823482"/>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7" name="直接连接符 136"/>
                  <p:cNvCxnSpPr>
                    <a:stCxn id="153" idx="5"/>
                    <a:endCxn id="157" idx="1"/>
                  </p:cNvCxnSpPr>
                  <p:nvPr/>
                </p:nvCxnSpPr>
                <p:spPr>
                  <a:xfrm>
                    <a:off x="5843992" y="4782185"/>
                    <a:ext cx="392984" cy="326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55" idx="3"/>
                    <a:endCxn id="157" idx="7"/>
                  </p:cNvCxnSpPr>
                  <p:nvPr/>
                </p:nvCxnSpPr>
                <p:spPr>
                  <a:xfrm flipH="1">
                    <a:off x="6299838" y="4780650"/>
                    <a:ext cx="316179" cy="328076"/>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57" idx="5"/>
                    <a:endCxn id="156" idx="1"/>
                  </p:cNvCxnSpPr>
                  <p:nvPr/>
                </p:nvCxnSpPr>
                <p:spPr>
                  <a:xfrm>
                    <a:off x="6299838" y="5172710"/>
                    <a:ext cx="319729"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57" idx="3"/>
                    <a:endCxn id="154" idx="7"/>
                  </p:cNvCxnSpPr>
                  <p:nvPr/>
                </p:nvCxnSpPr>
                <p:spPr>
                  <a:xfrm flipH="1">
                    <a:off x="5843992" y="5172710"/>
                    <a:ext cx="392984" cy="361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2" name="TextBox 4"/>
                <p:cNvSpPr txBox="1"/>
                <p:nvPr/>
              </p:nvSpPr>
              <p:spPr>
                <a:xfrm>
                  <a:off x="1047433" y="1877312"/>
                  <a:ext cx="718892"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itchFamily="2" charset="-122"/>
                      <a:cs typeface="Times New Roman" panose="02020603050405020304" pitchFamily="18" charset="0"/>
                    </a:rPr>
                    <a:t>PZT2</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3" name="TextBox 4"/>
                <p:cNvSpPr txBox="1"/>
                <p:nvPr/>
              </p:nvSpPr>
              <p:spPr>
                <a:xfrm>
                  <a:off x="1858231" y="1872149"/>
                  <a:ext cx="488724"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PZT1</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4" name="TextBox 4"/>
                <p:cNvSpPr txBox="1"/>
                <p:nvPr/>
              </p:nvSpPr>
              <p:spPr>
                <a:xfrm>
                  <a:off x="1063893" y="2915593"/>
                  <a:ext cx="506306"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PZT3</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sp>
              <p:nvSpPr>
                <p:cNvPr id="135" name="TextBox 4"/>
                <p:cNvSpPr txBox="1"/>
                <p:nvPr/>
              </p:nvSpPr>
              <p:spPr>
                <a:xfrm>
                  <a:off x="1931089" y="2915593"/>
                  <a:ext cx="548281"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PZT4</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30" name="TextBox 4"/>
              <p:cNvSpPr txBox="1"/>
              <p:nvPr/>
            </p:nvSpPr>
            <p:spPr>
              <a:xfrm>
                <a:off x="1101388" y="2521747"/>
                <a:ext cx="718892" cy="246221"/>
              </a:xfrm>
              <a:prstGeom prst="rect">
                <a:avLst/>
              </a:prstGeom>
              <a:noFill/>
            </p:spPr>
            <p:txBody>
              <a:bodyPr wrap="square" rtlCol="0">
                <a:spAutoFit/>
              </a:bodyPr>
              <a:lstStyle/>
              <a:p>
                <a:r>
                  <a:rPr lang="en-US" altLang="zh-CN" sz="1000" dirty="0">
                    <a:latin typeface="Times New Roman" panose="02020603050405020304" pitchFamily="18" charset="0"/>
                    <a:ea typeface="宋体" pitchFamily="2" charset="-122"/>
                    <a:cs typeface="Times New Roman" panose="02020603050405020304" pitchFamily="18" charset="0"/>
                  </a:rPr>
                  <a:t>PZT0</a:t>
                </a:r>
                <a:endParaRPr lang="zh-CN" altLang="en-US" sz="1000" dirty="0">
                  <a:latin typeface="Times New Roman" panose="02020603050405020304" pitchFamily="18" charset="0"/>
                  <a:ea typeface="宋体" pitchFamily="2" charset="-122"/>
                  <a:cs typeface="Times New Roman" panose="02020603050405020304" pitchFamily="18" charset="0"/>
                </a:endParaRPr>
              </a:p>
            </p:txBody>
          </p:sp>
        </p:grpSp>
        <p:sp>
          <p:nvSpPr>
            <p:cNvPr id="128" name="椭圆 127"/>
            <p:cNvSpPr/>
            <p:nvPr/>
          </p:nvSpPr>
          <p:spPr>
            <a:xfrm>
              <a:off x="1608418" y="4656996"/>
              <a:ext cx="219351" cy="969366"/>
            </a:xfrm>
            <a:prstGeom prst="ellipse">
              <a:avLst/>
            </a:prstGeom>
            <a:noFill/>
            <a:ln w="95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131626735"/>
                  </p:ext>
                </p:extLst>
              </p:nvPr>
            </p:nvGraphicFramePr>
            <p:xfrm>
              <a:off x="3143136" y="4061022"/>
              <a:ext cx="5477211" cy="1854200"/>
            </p:xfrm>
            <a:graphic>
              <a:graphicData uri="http://schemas.openxmlformats.org/drawingml/2006/table">
                <a:tbl>
                  <a:tblPr firstRow="1" bandRow="1">
                    <a:tableStyleId>{5C22544A-7EE6-4342-B048-85BDC9FD1C3A}</a:tableStyleId>
                  </a:tblPr>
                  <a:tblGrid>
                    <a:gridCol w="796691"/>
                    <a:gridCol w="936104"/>
                    <a:gridCol w="1080120"/>
                    <a:gridCol w="936104"/>
                    <a:gridCol w="936104"/>
                    <a:gridCol w="792088"/>
                  </a:tblGrid>
                  <a:tr h="370840">
                    <a:tc>
                      <a:txBody>
                        <a:bodyPr/>
                        <a:lstStyle/>
                        <a:p>
                          <a:pPr algn="ctr" eaLnBrk="0">
                            <a:spcBef>
                              <a:spcPts val="300"/>
                            </a:spcBef>
                            <a:spcAft>
                              <a:spcPts val="300"/>
                            </a:spcAft>
                          </a:pPr>
                          <a14:m>
                            <m:oMath xmlns:m="http://schemas.openxmlformats.org/officeDocument/2006/math">
                              <m:r>
                                <a:rPr lang="en-US" sz="12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𝒅</m:t>
                              </m:r>
                            </m:oMath>
                          </a14:m>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r>
                            <a:rPr 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16.03%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29.37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319.51%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2.11%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28.68%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(99.5,-29)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24.61%</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131626735"/>
                  </p:ext>
                </p:extLst>
              </p:nvPr>
            </p:nvGraphicFramePr>
            <p:xfrm>
              <a:off x="3143136" y="4061022"/>
              <a:ext cx="5477211" cy="1854200"/>
            </p:xfrm>
            <a:graphic>
              <a:graphicData uri="http://schemas.openxmlformats.org/drawingml/2006/table">
                <a:tbl>
                  <a:tblPr firstRow="1" bandRow="1">
                    <a:tableStyleId>{5C22544A-7EE6-4342-B048-85BDC9FD1C3A}</a:tableStyleId>
                  </a:tblPr>
                  <a:tblGrid>
                    <a:gridCol w="796691"/>
                    <a:gridCol w="936104"/>
                    <a:gridCol w="1080120"/>
                    <a:gridCol w="936104"/>
                    <a:gridCol w="936104"/>
                    <a:gridCol w="792088"/>
                  </a:tblGrid>
                  <a:tr h="370840">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63" t="-9836" r="-588550" b="-403279"/>
                          </a:stretch>
                        </a:blip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检测方法</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损伤位置</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en-US" sz="1200" b="1" i="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x,y</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定位误差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损伤直径</a:t>
                          </a:r>
                          <a:r>
                            <a:rPr lang="en-US"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(mm)</a:t>
                          </a:r>
                          <a:endParaRPr lang="zh-CN" sz="12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大小误差</a:t>
                          </a: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240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(105, -32.5)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16.03%</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29.37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319.51%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(88, -30)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2.11%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9.01</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28.68%</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ctr" eaLnBrk="0">
                            <a:spcBef>
                              <a:spcPts val="300"/>
                            </a:spcBef>
                            <a:spcAft>
                              <a:spcPts val="300"/>
                            </a:spcAft>
                          </a:pPr>
                          <a:r>
                            <a:rPr lang="en-US"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(99.5,-29)</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10.07%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17.72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153.20%</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eaLnBrk="0">
                            <a:spcBef>
                              <a:spcPts val="300"/>
                            </a:spcBef>
                            <a:spcAft>
                              <a:spcPts val="300"/>
                            </a:spcAft>
                          </a:pPr>
                          <a:r>
                            <a:rPr lang="zh-CN" sz="12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多级检测</a:t>
                          </a:r>
                          <a:endParaRPr lang="zh-CN" sz="12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(91.5, -27.5)</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3.07%</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8.72</a:t>
                          </a:r>
                          <a:endParaRPr lang="zh-CN" sz="1200" b="0" kern="10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200" b="0" kern="10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24.61%</a:t>
                          </a:r>
                          <a:endParaRPr lang="zh-CN" sz="1200" b="0"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63" name="矩形 162"/>
          <p:cNvSpPr/>
          <p:nvPr/>
        </p:nvSpPr>
        <p:spPr>
          <a:xfrm>
            <a:off x="1283130" y="6164405"/>
            <a:ext cx="6889270" cy="646331"/>
          </a:xfrm>
          <a:prstGeom prst="rect">
            <a:avLst/>
          </a:prstGeom>
          <a:ln w="28575">
            <a:solidFill>
              <a:srgbClr val="0000FF"/>
            </a:solidFill>
          </a:ln>
        </p:spPr>
        <p:txBody>
          <a:bodyPr wrap="square">
            <a:spAutoFit/>
          </a:bodyPr>
          <a:lstStyle/>
          <a:p>
            <a:r>
              <a:rPr lang="zh-CN" altLang="zh-CN" b="1" dirty="0"/>
              <a:t>成功实现了二维铝板的穿孔损伤定位及尺寸评估，验证了基于导波与互相关技术的多级检测方法进行缺陷检测的有效性与实用性</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75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solidFill>
                  <a:srgbClr val="000000"/>
                </a:solidFill>
              </a:rPr>
              <a:pPr>
                <a:defRPr/>
              </a:pPr>
              <a:t>29</a:t>
            </a:fld>
            <a:endParaRPr lang="en-US" altLang="zh-CN" dirty="0">
              <a:solidFill>
                <a:srgbClr val="000000"/>
              </a:solidFill>
            </a:endParaRPr>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1</a:t>
            </a:r>
          </a:p>
        </p:txBody>
      </p:sp>
      <p:sp>
        <p:nvSpPr>
          <p:cNvPr id="129" name="Line 27"/>
          <p:cNvSpPr>
            <a:spLocks noChangeShapeType="1"/>
          </p:cNvSpPr>
          <p:nvPr/>
        </p:nvSpPr>
        <p:spPr bwMode="auto">
          <a:xfrm>
            <a:off x="1288521" y="2321079"/>
            <a:ext cx="7065339" cy="0"/>
          </a:xfrm>
          <a:prstGeom prst="line">
            <a:avLst/>
          </a:prstGeom>
          <a:ln>
            <a:solidFill>
              <a:schemeClr val="bg1">
                <a:lumMod val="50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rgbClr val="5F5F5F">
                  <a:lumMod val="20000"/>
                  <a:lumOff val="80000"/>
                </a:srgb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损伤检测方法的检测精度</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zh-CN" kern="0" smtClean="0">
                <a:solidFill>
                  <a:sysClr val="windowText" lastClr="000000"/>
                </a:solidFill>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5</a:t>
            </a:r>
          </a:p>
        </p:txBody>
      </p:sp>
      <p:sp>
        <p:nvSpPr>
          <p:cNvPr id="239" name="Line 27"/>
          <p:cNvSpPr>
            <a:spLocks noChangeShapeType="1"/>
          </p:cNvSpPr>
          <p:nvPr/>
        </p:nvSpPr>
        <p:spPr bwMode="auto">
          <a:xfrm>
            <a:off x="1295209" y="522181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lang="en-US" altLang="zh-CN" sz="2400" b="1" kern="0" dirty="0" smtClean="0">
                <a:solidFill>
                  <a:srgbClr val="FFFFFF"/>
                </a:solidFill>
              </a:rPr>
              <a:t>6</a:t>
            </a:r>
          </a:p>
        </p:txBody>
      </p:sp>
    </p:spTree>
    <p:extLst>
      <p:ext uri="{BB962C8B-B14F-4D97-AF65-F5344CB8AC3E}">
        <p14:creationId xmlns:p14="http://schemas.microsoft.com/office/powerpoint/2010/main" val="19125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3</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2">
              <a:lumMod val="20000"/>
              <a:lumOff val="80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 </a:t>
            </a:r>
            <a:r>
              <a:rPr lang="zh-CN" altLang="zh-CN"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2">
              <a:lumMod val="20000"/>
              <a:lumOff val="80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多级损伤检测方法的检测精度分析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Tree>
    <p:extLst>
      <p:ext uri="{BB962C8B-B14F-4D97-AF65-F5344CB8AC3E}">
        <p14:creationId xmlns:p14="http://schemas.microsoft.com/office/powerpoint/2010/main" val="250789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AutoShape 8"/>
          <p:cNvSpPr>
            <a:spLocks noChangeArrowheads="1"/>
          </p:cNvSpPr>
          <p:nvPr/>
        </p:nvSpPr>
        <p:spPr bwMode="gray">
          <a:xfrm>
            <a:off x="955533" y="1485876"/>
            <a:ext cx="7731267" cy="136706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提出了一种</a:t>
            </a:r>
            <a:r>
              <a:rPr lang="zh-CN" altLang="zh-CN" b="1" dirty="0">
                <a:solidFill>
                  <a:srgbClr val="FF0000"/>
                </a:solidFill>
              </a:rPr>
              <a:t>多级损伤检测方法</a:t>
            </a:r>
            <a:r>
              <a:rPr lang="zh-CN" altLang="zh-CN" b="1" dirty="0"/>
              <a:t>。该方法在单级损伤</a:t>
            </a:r>
            <a:r>
              <a:rPr lang="zh-CN" altLang="zh-CN" b="1" dirty="0" smtClean="0"/>
              <a:t>检测压电</a:t>
            </a:r>
            <a:r>
              <a:rPr lang="zh-CN" altLang="zh-CN" b="1" dirty="0"/>
              <a:t>片布阵</a:t>
            </a:r>
            <a:r>
              <a:rPr lang="zh-CN" altLang="zh-CN" b="1" dirty="0" smtClean="0"/>
              <a:t>基础上，</a:t>
            </a:r>
            <a:endParaRPr lang="en-US" altLang="zh-CN" b="1" dirty="0" smtClean="0"/>
          </a:p>
          <a:p>
            <a:pPr>
              <a:defRPr/>
            </a:pPr>
            <a:r>
              <a:rPr lang="zh-CN" altLang="zh-CN" b="1" dirty="0" smtClean="0">
                <a:solidFill>
                  <a:srgbClr val="FF0000"/>
                </a:solidFill>
              </a:rPr>
              <a:t>无需</a:t>
            </a:r>
            <a:r>
              <a:rPr lang="zh-CN" altLang="zh-CN" b="1" dirty="0">
                <a:solidFill>
                  <a:srgbClr val="FF0000"/>
                </a:solidFill>
              </a:rPr>
              <a:t>新增压电片</a:t>
            </a:r>
            <a:r>
              <a:rPr lang="zh-CN" altLang="zh-CN" b="1" dirty="0"/>
              <a:t>便</a:t>
            </a:r>
            <a:r>
              <a:rPr lang="zh-CN" altLang="zh-CN" b="1" dirty="0" smtClean="0"/>
              <a:t>可实现</a:t>
            </a:r>
            <a:r>
              <a:rPr lang="zh-CN" altLang="zh-CN" b="1" dirty="0"/>
              <a:t>多级损伤检测，进一步</a:t>
            </a:r>
            <a:r>
              <a:rPr lang="zh-CN" altLang="zh-CN" b="1" dirty="0">
                <a:solidFill>
                  <a:srgbClr val="FF0000"/>
                </a:solidFill>
              </a:rPr>
              <a:t>提升损伤</a:t>
            </a:r>
            <a:r>
              <a:rPr lang="zh-CN" altLang="zh-CN" b="1" dirty="0" smtClean="0">
                <a:solidFill>
                  <a:srgbClr val="FF0000"/>
                </a:solidFill>
              </a:rPr>
              <a:t>检测精度</a:t>
            </a:r>
            <a:r>
              <a:rPr lang="zh-CN" altLang="en-US" b="1" dirty="0"/>
              <a:t>；</a:t>
            </a:r>
          </a:p>
        </p:txBody>
      </p:sp>
      <p:sp>
        <p:nvSpPr>
          <p:cNvPr id="42" name="AutoShape 8"/>
          <p:cNvSpPr>
            <a:spLocks noChangeArrowheads="1"/>
          </p:cNvSpPr>
          <p:nvPr/>
        </p:nvSpPr>
        <p:spPr bwMode="gray">
          <a:xfrm>
            <a:off x="955532" y="3032245"/>
            <a:ext cx="7731267"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以正方形布阵检测区域的</a:t>
            </a:r>
            <a:r>
              <a:rPr lang="zh-CN" altLang="zh-CN" b="1" dirty="0">
                <a:solidFill>
                  <a:srgbClr val="FF0000"/>
                </a:solidFill>
              </a:rPr>
              <a:t>边长</a:t>
            </a:r>
            <a:r>
              <a:rPr lang="zh-CN" altLang="zh-CN" b="1" dirty="0"/>
              <a:t>和</a:t>
            </a:r>
            <a:r>
              <a:rPr lang="zh-CN" altLang="zh-CN" b="1" dirty="0">
                <a:solidFill>
                  <a:srgbClr val="FF0000"/>
                </a:solidFill>
              </a:rPr>
              <a:t>穿孔损伤尺寸</a:t>
            </a:r>
            <a:r>
              <a:rPr lang="zh-CN" altLang="zh-CN" b="1" dirty="0"/>
              <a:t>作为变量，利用</a:t>
            </a:r>
            <a:r>
              <a:rPr lang="zh-CN" altLang="zh-CN" b="1" dirty="0">
                <a:solidFill>
                  <a:srgbClr val="FF0000"/>
                </a:solidFill>
              </a:rPr>
              <a:t>数值</a:t>
            </a:r>
            <a:r>
              <a:rPr lang="zh-CN" altLang="zh-CN" b="1" dirty="0"/>
              <a:t>方法</a:t>
            </a:r>
            <a:r>
              <a:rPr lang="zh-CN" altLang="zh-CN" b="1" dirty="0" smtClean="0"/>
              <a:t>进</a:t>
            </a:r>
            <a:endParaRPr lang="en-US" altLang="zh-CN" b="1" dirty="0" smtClean="0"/>
          </a:p>
          <a:p>
            <a:pPr>
              <a:defRPr/>
            </a:pPr>
            <a:r>
              <a:rPr lang="zh-CN" altLang="zh-CN" b="1" dirty="0" smtClean="0"/>
              <a:t>行</a:t>
            </a:r>
            <a:r>
              <a:rPr lang="zh-CN" altLang="zh-CN" b="1" dirty="0"/>
              <a:t>损伤定位及尺寸评估，并通过比较单级检测与多级检测方法的检测精度</a:t>
            </a:r>
            <a:r>
              <a:rPr lang="zh-CN" altLang="zh-CN" b="1" dirty="0" smtClean="0"/>
              <a:t>，</a:t>
            </a:r>
            <a:endParaRPr lang="en-US" altLang="zh-CN" b="1" dirty="0" smtClean="0"/>
          </a:p>
          <a:p>
            <a:pPr>
              <a:defRPr/>
            </a:pPr>
            <a:r>
              <a:rPr lang="zh-CN" altLang="zh-CN" b="1" dirty="0" smtClean="0"/>
              <a:t>初步</a:t>
            </a:r>
            <a:r>
              <a:rPr lang="zh-CN" altLang="zh-CN" b="1" dirty="0"/>
              <a:t>验证</a:t>
            </a:r>
            <a:r>
              <a:rPr lang="zh-CN" altLang="zh-CN" b="1" dirty="0" smtClean="0"/>
              <a:t>了</a:t>
            </a:r>
            <a:r>
              <a:rPr lang="zh-CN" altLang="en-US" b="1" dirty="0" smtClean="0"/>
              <a:t>本文提出的</a:t>
            </a:r>
            <a:r>
              <a:rPr lang="zh-CN" altLang="zh-CN" b="1" dirty="0" smtClean="0"/>
              <a:t>多级</a:t>
            </a:r>
            <a:r>
              <a:rPr lang="zh-CN" altLang="zh-CN" b="1" dirty="0"/>
              <a:t>检测方法的有效性。</a:t>
            </a:r>
            <a:endParaRPr lang="en-US" altLang="zh-CN" b="1" dirty="0"/>
          </a:p>
        </p:txBody>
      </p:sp>
      <p:sp>
        <p:nvSpPr>
          <p:cNvPr id="44" name="AutoShape 8"/>
          <p:cNvSpPr>
            <a:spLocks noChangeArrowheads="1"/>
          </p:cNvSpPr>
          <p:nvPr/>
        </p:nvSpPr>
        <p:spPr bwMode="gray">
          <a:xfrm>
            <a:off x="955532" y="4727685"/>
            <a:ext cx="7731267" cy="1367059"/>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zh-CN" b="1" dirty="0"/>
              <a:t>通过</a:t>
            </a:r>
            <a:r>
              <a:rPr lang="zh-CN" altLang="zh-CN" b="1" dirty="0">
                <a:solidFill>
                  <a:srgbClr val="FF0000"/>
                </a:solidFill>
              </a:rPr>
              <a:t>实验</a:t>
            </a:r>
            <a:r>
              <a:rPr lang="zh-CN" altLang="zh-CN" b="1" dirty="0"/>
              <a:t>测试，</a:t>
            </a:r>
            <a:r>
              <a:rPr lang="zh-CN" altLang="en-US" b="1" dirty="0"/>
              <a:t>实现了</a:t>
            </a:r>
            <a:r>
              <a:rPr lang="zh-CN" altLang="zh-CN" b="1" dirty="0">
                <a:solidFill>
                  <a:srgbClr val="FF0000"/>
                </a:solidFill>
              </a:rPr>
              <a:t>两种检测区域</a:t>
            </a:r>
            <a:r>
              <a:rPr lang="zh-CN" altLang="zh-CN" b="1" dirty="0"/>
              <a:t>下</a:t>
            </a:r>
            <a:r>
              <a:rPr lang="zh-CN" altLang="zh-CN" b="1" dirty="0">
                <a:solidFill>
                  <a:srgbClr val="FF0000"/>
                </a:solidFill>
              </a:rPr>
              <a:t>铝板的</a:t>
            </a:r>
            <a:r>
              <a:rPr lang="zh-CN" altLang="en-US" b="1" dirty="0">
                <a:solidFill>
                  <a:srgbClr val="FF0000"/>
                </a:solidFill>
              </a:rPr>
              <a:t>穿孔</a:t>
            </a:r>
            <a:r>
              <a:rPr lang="zh-CN" altLang="zh-CN" b="1" dirty="0" smtClean="0">
                <a:solidFill>
                  <a:srgbClr val="FF0000"/>
                </a:solidFill>
              </a:rPr>
              <a:t>损伤</a:t>
            </a:r>
            <a:r>
              <a:rPr lang="zh-CN" altLang="zh-CN" b="1" dirty="0" smtClean="0"/>
              <a:t>检测</a:t>
            </a:r>
            <a:r>
              <a:rPr lang="zh-CN" altLang="zh-CN" b="1" dirty="0"/>
              <a:t>，证明了</a:t>
            </a:r>
            <a:r>
              <a:rPr lang="zh-CN" altLang="zh-CN" b="1" dirty="0" smtClean="0"/>
              <a:t>本文</a:t>
            </a:r>
            <a:endParaRPr lang="en-US" altLang="zh-CN" b="1" dirty="0" smtClean="0"/>
          </a:p>
          <a:p>
            <a:pPr>
              <a:defRPr/>
            </a:pPr>
            <a:r>
              <a:rPr lang="zh-CN" altLang="zh-CN" b="1" dirty="0" smtClean="0"/>
              <a:t>所</a:t>
            </a:r>
            <a:r>
              <a:rPr lang="zh-CN" altLang="zh-CN" b="1" dirty="0"/>
              <a:t>提出的多级方法能够对损伤位置</a:t>
            </a:r>
            <a:r>
              <a:rPr lang="zh-CN" altLang="zh-CN" b="1" dirty="0" smtClean="0"/>
              <a:t>及尺寸</a:t>
            </a:r>
            <a:r>
              <a:rPr lang="zh-CN" altLang="zh-CN" b="1" dirty="0"/>
              <a:t>进行定量评估，且可以达到比</a:t>
            </a:r>
            <a:r>
              <a:rPr lang="zh-CN" altLang="zh-CN" b="1" dirty="0" smtClean="0"/>
              <a:t>单</a:t>
            </a:r>
            <a:endParaRPr lang="en-US" altLang="zh-CN" b="1" dirty="0" smtClean="0"/>
          </a:p>
          <a:p>
            <a:pPr>
              <a:defRPr/>
            </a:pPr>
            <a:r>
              <a:rPr lang="zh-CN" altLang="zh-CN" b="1" dirty="0" smtClean="0"/>
              <a:t>级</a:t>
            </a:r>
            <a:r>
              <a:rPr lang="zh-CN" altLang="zh-CN" b="1" dirty="0"/>
              <a:t>检测更高的精度，进一步验证了该方法的可靠性。</a:t>
            </a:r>
            <a:endParaRPr lang="en-US" altLang="zh-CN" b="1" dirty="0"/>
          </a:p>
        </p:txBody>
      </p:sp>
      <p:sp>
        <p:nvSpPr>
          <p:cNvPr id="8" name="流程图: 联系 7"/>
          <p:cNvSpPr/>
          <p:nvPr/>
        </p:nvSpPr>
        <p:spPr bwMode="auto">
          <a:xfrm>
            <a:off x="357187" y="2010284"/>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2118296"/>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3416320"/>
          </a:xfrm>
          <a:prstGeom prst="rect">
            <a:avLst/>
          </a:prstGeom>
          <a:noFill/>
        </p:spPr>
        <p:txBody>
          <a:bodyPr wrap="square" rtlCol="0">
            <a:spAutoFit/>
          </a:bodyPr>
          <a:lstStyle/>
          <a:p>
            <a:pPr marL="342900" indent="-342900">
              <a:lnSpc>
                <a:spcPct val="150000"/>
              </a:lnSpc>
              <a:buClr>
                <a:srgbClr val="0000FF"/>
              </a:buClr>
              <a:buSzPct val="80000"/>
              <a:buFont typeface="Wingdings" panose="05000000000000000000" pitchFamily="2" charset="2"/>
              <a:buChar char="u"/>
            </a:pPr>
            <a:r>
              <a:rPr lang="zh-CN" altLang="zh-CN" dirty="0"/>
              <a:t>实际工程中</a:t>
            </a:r>
            <a:r>
              <a:rPr lang="zh-CN" altLang="zh-CN" dirty="0">
                <a:solidFill>
                  <a:srgbClr val="FF0000"/>
                </a:solidFill>
              </a:rPr>
              <a:t>复合材料板</a:t>
            </a:r>
            <a:r>
              <a:rPr lang="zh-CN" altLang="zh-CN" dirty="0"/>
              <a:t>的应用更为广泛，其损伤检测也更为复杂，可以作为下一步的研究方向</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342900" indent="-342900">
              <a:lnSpc>
                <a:spcPct val="150000"/>
              </a:lnSpc>
              <a:buSzPct val="80000"/>
              <a:buFont typeface="Wingdings" panose="05000000000000000000" pitchFamily="2" charset="2"/>
              <a:buChar char="u"/>
            </a:pPr>
            <a:endParaRPr lang="en-US" altLang="zh-CN" dirty="0" smtClean="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zh-CN" dirty="0"/>
              <a:t>工程中</a:t>
            </a:r>
            <a:r>
              <a:rPr lang="zh-CN" altLang="zh-CN" dirty="0">
                <a:solidFill>
                  <a:srgbClr val="FF0000"/>
                </a:solidFill>
              </a:rPr>
              <a:t>损伤情况往往更为复杂</a:t>
            </a:r>
            <a:r>
              <a:rPr lang="zh-CN" altLang="zh-CN" dirty="0"/>
              <a:t>，如何在复杂情况下实现损伤尺寸的定量识别并保证检测精度仍需进一步探讨</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342900" indent="-342900">
              <a:lnSpc>
                <a:spcPct val="150000"/>
              </a:lnSpc>
              <a:buSzPct val="8000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zh-CN" dirty="0"/>
              <a:t>本文虽然探究了不同情况下多级方法的检测精度</a:t>
            </a:r>
            <a:r>
              <a:rPr lang="zh-CN" altLang="zh-CN" dirty="0" smtClean="0"/>
              <a:t>，</a:t>
            </a:r>
            <a:r>
              <a:rPr lang="zh-CN" altLang="en-US" dirty="0" smtClean="0"/>
              <a:t>若要探讨</a:t>
            </a:r>
            <a:r>
              <a:rPr lang="zh-CN" altLang="zh-CN" dirty="0" smtClean="0">
                <a:solidFill>
                  <a:srgbClr val="FF0000"/>
                </a:solidFill>
              </a:rPr>
              <a:t>检测</a:t>
            </a:r>
            <a:r>
              <a:rPr lang="zh-CN" altLang="zh-CN" dirty="0">
                <a:solidFill>
                  <a:srgbClr val="FF0000"/>
                </a:solidFill>
              </a:rPr>
              <a:t>精度与检测区域、损伤尺寸等变量的定量</a:t>
            </a:r>
            <a:r>
              <a:rPr lang="zh-CN" altLang="zh-CN" dirty="0" smtClean="0">
                <a:solidFill>
                  <a:srgbClr val="FF0000"/>
                </a:solidFill>
              </a:rPr>
              <a:t>关系</a:t>
            </a:r>
            <a:r>
              <a:rPr lang="zh-CN" altLang="zh-CN" dirty="0" smtClean="0"/>
              <a:t>，</a:t>
            </a:r>
            <a:r>
              <a:rPr lang="zh-CN" altLang="zh-CN" dirty="0"/>
              <a:t>仍需进行更为深入的</a:t>
            </a:r>
            <a:r>
              <a:rPr lang="zh-CN" altLang="zh-CN" dirty="0" smtClean="0"/>
              <a:t>研究。</a:t>
            </a:r>
            <a:endParaRPr lang="zh-CN" altLang="zh-CN" dirty="0"/>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32</a:t>
            </a:fld>
            <a:endParaRPr lang="en-US" altLang="zh-CN"/>
          </a:p>
        </p:txBody>
      </p:sp>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A53A9FB6-B00F-43B9-AA18-91D4AEAD3D70}" type="slidenum">
              <a:rPr lang="en-US" altLang="zh-CN" smtClean="0"/>
              <a:pPr>
                <a:defRPr/>
              </a:pPr>
              <a:t>4</a:t>
            </a:fld>
            <a:endParaRPr lang="en-US" altLang="zh-CN" dirty="0"/>
          </a:p>
        </p:txBody>
      </p:sp>
      <p:sp>
        <p:nvSpPr>
          <p:cNvPr id="59" name="上箭头 58"/>
          <p:cNvSpPr/>
          <p:nvPr/>
        </p:nvSpPr>
        <p:spPr>
          <a:xfrm>
            <a:off x="415065" y="1455356"/>
            <a:ext cx="2140711" cy="1157748"/>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0" name="任意多边形 59"/>
          <p:cNvSpPr/>
          <p:nvPr/>
        </p:nvSpPr>
        <p:spPr>
          <a:xfrm>
            <a:off x="606191" y="226075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tabLst/>
              <a:defRPr/>
            </a:pPr>
            <a:endParaRPr kumimoji="0" lang="zh-CN" altLang="en-US" sz="2500" b="0" i="0" u="none" strike="noStrike" kern="0" cap="none" spc="0" normalizeH="0" baseline="0" noProof="0" dirty="0" smtClean="0">
              <a:ln>
                <a:noFill/>
              </a:ln>
              <a:solidFill>
                <a:prstClr val="black">
                  <a:hueOff val="0"/>
                  <a:satOff val="0"/>
                  <a:lumOff val="0"/>
                  <a:alphaOff val="0"/>
                </a:prstClr>
              </a:solidFill>
              <a:effectLst/>
              <a:uLnTx/>
              <a:uFillTx/>
              <a:latin typeface="Lucida Sans Unicode"/>
              <a:ea typeface="黑体" panose="02010609060101010101" pitchFamily="49" charset="-122"/>
              <a:cs typeface="+mn-cs"/>
            </a:endParaRPr>
          </a:p>
        </p:txBody>
      </p:sp>
      <p:sp>
        <p:nvSpPr>
          <p:cNvPr id="61" name="任意多边形 60"/>
          <p:cNvSpPr/>
          <p:nvPr/>
        </p:nvSpPr>
        <p:spPr>
          <a:xfrm>
            <a:off x="803733" y="416747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tabLst/>
              <a:defRPr/>
            </a:pPr>
            <a:endParaRPr kumimoji="0" lang="zh-CN" altLang="en-US" sz="2500" b="0" i="0" u="none" strike="noStrike" kern="0" cap="none" spc="0" normalizeH="0" baseline="0" noProof="0" smtClean="0">
              <a:ln>
                <a:noFill/>
              </a:ln>
              <a:solidFill>
                <a:prstClr val="black">
                  <a:hueOff val="0"/>
                  <a:satOff val="0"/>
                  <a:lumOff val="0"/>
                  <a:alphaOff val="0"/>
                </a:prstClr>
              </a:solidFill>
              <a:effectLst/>
              <a:uLnTx/>
              <a:uFillTx/>
              <a:latin typeface="Lucida Sans Unicode"/>
              <a:ea typeface="黑体" panose="02010609060101010101" pitchFamily="49" charset="-122"/>
              <a:cs typeface="+mn-cs"/>
            </a:endParaRPr>
          </a:p>
        </p:txBody>
      </p:sp>
      <p:sp>
        <p:nvSpPr>
          <p:cNvPr id="62" name="TextBox 24"/>
          <p:cNvSpPr txBox="1"/>
          <p:nvPr/>
        </p:nvSpPr>
        <p:spPr>
          <a:xfrm>
            <a:off x="934313" y="1854746"/>
            <a:ext cx="1117407" cy="369332"/>
          </a:xfrm>
          <a:prstGeom prst="rect">
            <a:avLst/>
          </a:prstGeom>
          <a:noFill/>
        </p:spPr>
        <p:txBody>
          <a:bodyPr wrap="square" rtlCol="0">
            <a:spAutoFit/>
          </a:bodyPr>
          <a:lstStyle/>
          <a:p>
            <a:pPr fontAlgn="auto">
              <a:spcBef>
                <a:spcPts val="0"/>
              </a:spcBef>
              <a:spcAft>
                <a:spcPts val="0"/>
              </a:spcAft>
            </a:pPr>
            <a:r>
              <a:rPr lang="zh-CN" altLang="en-US" dirty="0" smtClean="0">
                <a:solidFill>
                  <a:prstClr val="black"/>
                </a:solidFill>
                <a:latin typeface="Lucida Sans Unicode"/>
                <a:ea typeface="黑体" panose="02010609060101010101" pitchFamily="49" charset="-122"/>
              </a:rPr>
              <a:t>大量应用</a:t>
            </a:r>
            <a:endParaRPr lang="zh-CN" altLang="en-US" dirty="0">
              <a:solidFill>
                <a:prstClr val="black"/>
              </a:solidFill>
              <a:latin typeface="Lucida Sans Unicode"/>
              <a:ea typeface="黑体" panose="02010609060101010101" pitchFamily="49" charset="-122"/>
            </a:endParaRPr>
          </a:p>
        </p:txBody>
      </p:sp>
      <p:sp>
        <p:nvSpPr>
          <p:cNvPr id="63" name="上箭头 62"/>
          <p:cNvSpPr/>
          <p:nvPr/>
        </p:nvSpPr>
        <p:spPr>
          <a:xfrm rot="10800000">
            <a:off x="415063" y="5465465"/>
            <a:ext cx="2140711" cy="1157748"/>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4" name="TextBox 61"/>
          <p:cNvSpPr txBox="1"/>
          <p:nvPr/>
        </p:nvSpPr>
        <p:spPr>
          <a:xfrm>
            <a:off x="934311" y="5791815"/>
            <a:ext cx="1117407" cy="369332"/>
          </a:xfrm>
          <a:prstGeom prst="rect">
            <a:avLst/>
          </a:prstGeom>
          <a:noFill/>
        </p:spPr>
        <p:txBody>
          <a:bodyPr wrap="square" rtlCol="0">
            <a:spAutoFit/>
          </a:bodyPr>
          <a:lstStyle/>
          <a:p>
            <a:pPr fontAlgn="auto">
              <a:spcBef>
                <a:spcPts val="0"/>
              </a:spcBef>
              <a:spcAft>
                <a:spcPts val="0"/>
              </a:spcAft>
            </a:pPr>
            <a:r>
              <a:rPr lang="zh-CN" altLang="en-US" dirty="0" smtClean="0">
                <a:solidFill>
                  <a:prstClr val="black"/>
                </a:solidFill>
                <a:latin typeface="Lucida Sans Unicode"/>
                <a:ea typeface="黑体" panose="02010609060101010101" pitchFamily="49" charset="-122"/>
              </a:rPr>
              <a:t>事故发生</a:t>
            </a:r>
            <a:endParaRPr lang="zh-CN" altLang="en-US" dirty="0">
              <a:solidFill>
                <a:prstClr val="black"/>
              </a:solidFill>
              <a:latin typeface="Lucida Sans Unicode"/>
              <a:ea typeface="黑体" panose="02010609060101010101" pitchFamily="49" charset="-122"/>
            </a:endParaRPr>
          </a:p>
        </p:txBody>
      </p:sp>
      <p:sp>
        <p:nvSpPr>
          <p:cNvPr id="86" name="形状 85"/>
          <p:cNvSpPr/>
          <p:nvPr/>
        </p:nvSpPr>
        <p:spPr>
          <a:xfrm>
            <a:off x="2170902" y="1657448"/>
            <a:ext cx="5264297" cy="35045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87" name="Picture 2" descr="https://timgsa.baidu.com/timg?image&amp;quality=80&amp;size=b9999_10000&amp;sec=1490125381223&amp;di=c9220d346a5bcf091925e41a7b7c89d7&amp;imgtype=0&amp;src=http%3A%2F%2Fimg.wjw.cn%2Fmbr1409%2Fmbr140901140838718050%2FPicNatural%2FIMG14091614300834196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598846">
            <a:off x="6584433" y="2628584"/>
            <a:ext cx="1800000" cy="1214372"/>
          </a:xfrm>
          <a:prstGeom prst="rect">
            <a:avLst/>
          </a:prstGeom>
          <a:noFill/>
          <a:extLst>
            <a:ext uri="{909E8E84-426E-40DD-AFC4-6F175D3DCCD1}">
              <a14:hiddenFill xmlns:a14="http://schemas.microsoft.com/office/drawing/2010/main">
                <a:solidFill>
                  <a:srgbClr val="FFFFFF"/>
                </a:solidFill>
              </a14:hiddenFill>
            </a:ext>
          </a:extLst>
        </p:spPr>
      </p:pic>
      <p:pic>
        <p:nvPicPr>
          <p:cNvPr id="88" name="图片 87"/>
          <p:cNvPicPr>
            <a:picLocks noChangeAspect="1"/>
          </p:cNvPicPr>
          <p:nvPr/>
        </p:nvPicPr>
        <p:blipFill>
          <a:blip r:embed="rId4"/>
          <a:stretch>
            <a:fillRect/>
          </a:stretch>
        </p:blipFill>
        <p:spPr>
          <a:xfrm rot="284796">
            <a:off x="4986665" y="1341042"/>
            <a:ext cx="1800000" cy="1278764"/>
          </a:xfrm>
          <a:prstGeom prst="rect">
            <a:avLst/>
          </a:prstGeom>
        </p:spPr>
      </p:pic>
      <p:pic>
        <p:nvPicPr>
          <p:cNvPr id="89" name="图片 88"/>
          <p:cNvPicPr>
            <a:picLocks noChangeAspect="1"/>
          </p:cNvPicPr>
          <p:nvPr/>
        </p:nvPicPr>
        <p:blipFill>
          <a:blip r:embed="rId5"/>
          <a:stretch>
            <a:fillRect/>
          </a:stretch>
        </p:blipFill>
        <p:spPr>
          <a:xfrm rot="20926196">
            <a:off x="3076922" y="1742979"/>
            <a:ext cx="1800000" cy="1370122"/>
          </a:xfrm>
          <a:prstGeom prst="rect">
            <a:avLst/>
          </a:prstGeom>
        </p:spPr>
      </p:pic>
      <p:pic>
        <p:nvPicPr>
          <p:cNvPr id="90" name="图片 89"/>
          <p:cNvPicPr>
            <a:picLocks noChangeAspect="1"/>
          </p:cNvPicPr>
          <p:nvPr/>
        </p:nvPicPr>
        <p:blipFill rotWithShape="1">
          <a:blip r:embed="rId6"/>
          <a:srcRect r="14613"/>
          <a:stretch/>
        </p:blipFill>
        <p:spPr>
          <a:xfrm rot="19456737">
            <a:off x="1432915" y="2954698"/>
            <a:ext cx="1800000" cy="1296780"/>
          </a:xfrm>
          <a:prstGeom prst="rect">
            <a:avLst/>
          </a:prstGeom>
        </p:spPr>
      </p:pic>
      <p:pic>
        <p:nvPicPr>
          <p:cNvPr id="9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3105" y="5278511"/>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图片 91"/>
          <p:cNvPicPr>
            <a:picLocks noChangeAspect="1"/>
          </p:cNvPicPr>
          <p:nvPr/>
        </p:nvPicPr>
        <p:blipFill rotWithShape="1">
          <a:blip r:embed="rId8"/>
          <a:srcRect l="10567" r="6655"/>
          <a:stretch/>
        </p:blipFill>
        <p:spPr>
          <a:xfrm>
            <a:off x="5351927" y="5278511"/>
            <a:ext cx="1800000" cy="1288794"/>
          </a:xfrm>
          <a:prstGeom prst="rect">
            <a:avLst/>
          </a:prstGeom>
        </p:spPr>
      </p:pic>
      <p:sp>
        <p:nvSpPr>
          <p:cNvPr id="93" name="椭圆 92"/>
          <p:cNvSpPr/>
          <p:nvPr/>
        </p:nvSpPr>
        <p:spPr>
          <a:xfrm>
            <a:off x="2888831" y="4137444"/>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椭圆 93"/>
          <p:cNvSpPr/>
          <p:nvPr/>
        </p:nvSpPr>
        <p:spPr>
          <a:xfrm>
            <a:off x="4096987" y="3184902"/>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椭圆 94"/>
          <p:cNvSpPr/>
          <p:nvPr/>
        </p:nvSpPr>
        <p:spPr>
          <a:xfrm>
            <a:off x="5549933" y="2605245"/>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45"/>
          <p:cNvSpPr txBox="1"/>
          <p:nvPr/>
        </p:nvSpPr>
        <p:spPr>
          <a:xfrm>
            <a:off x="2587215" y="5538718"/>
            <a:ext cx="442681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互相关技术 </a:t>
            </a:r>
            <a:r>
              <a:rPr lang="en-US" altLang="zh-CN" sz="1600" dirty="0" smtClean="0">
                <a:latin typeface="Times New Roman" pitchFamily="18" charset="0"/>
                <a:ea typeface="宋体" pitchFamily="2" charset="-122"/>
                <a:cs typeface="Times New Roman" pitchFamily="18" charset="0"/>
              </a:rPr>
              <a:t>(</a:t>
            </a:r>
            <a:r>
              <a:rPr lang="en-US" altLang="zh-CN" sz="1600" dirty="0" err="1">
                <a:latin typeface="Times New Roman" pitchFamily="18" charset="0"/>
                <a:ea typeface="宋体" pitchFamily="2" charset="-122"/>
                <a:cs typeface="Times New Roman" pitchFamily="18" charset="0"/>
              </a:rPr>
              <a:t>Drai</a:t>
            </a:r>
            <a:r>
              <a:rPr lang="en-US" altLang="zh-CN" sz="1600" dirty="0">
                <a:latin typeface="Times New Roman" pitchFamily="18" charset="0"/>
                <a:ea typeface="宋体" pitchFamily="2" charset="-122"/>
                <a:cs typeface="Times New Roman" pitchFamily="18" charset="0"/>
              </a:rPr>
              <a:t> R, 2000</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pPr>
                <a:defRPr/>
              </a:pPr>
              <a:t>5</a:t>
            </a:fld>
            <a:endParaRPr lang="en-US" altLang="zh-CN" dirty="0"/>
          </a:p>
        </p:txBody>
      </p:sp>
      <p:sp>
        <p:nvSpPr>
          <p:cNvPr id="5" name="Rectangle 2"/>
          <p:cNvSpPr>
            <a:spLocks noGrp="1" noChangeArrowheads="1"/>
          </p:cNvSpPr>
          <p:nvPr>
            <p:ph type="title"/>
          </p:nvPr>
        </p:nvSpPr>
        <p:spPr>
          <a:xfrm>
            <a:off x="357188" y="476672"/>
            <a:ext cx="5654972"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zh-CN" sz="3000" dirty="0">
                <a:latin typeface="+mn-lt"/>
                <a:ea typeface="黑体" panose="02010609060101010101" pitchFamily="49" charset="-122"/>
                <a:cs typeface="Times New Roman" panose="02020603050405020304" pitchFamily="18" charset="0"/>
              </a:rPr>
              <a:t>基于导波的无损检测技术</a:t>
            </a:r>
            <a:endParaRPr lang="en-US" altLang="zh-CN" sz="3000" dirty="0">
              <a:latin typeface="+mn-lt"/>
              <a:ea typeface="黑体" panose="02010609060101010101" pitchFamily="49" charset="-122"/>
              <a:cs typeface="Times New Roman" panose="02020603050405020304" pitchFamily="18" charset="0"/>
            </a:endParaRPr>
          </a:p>
        </p:txBody>
      </p:sp>
      <p:sp>
        <p:nvSpPr>
          <p:cNvPr id="79" name="矩形 78"/>
          <p:cNvSpPr/>
          <p:nvPr/>
        </p:nvSpPr>
        <p:spPr>
          <a:xfrm>
            <a:off x="1062724" y="5991090"/>
            <a:ext cx="6048672" cy="646331"/>
          </a:xfrm>
          <a:prstGeom prst="rect">
            <a:avLst/>
          </a:prstGeom>
          <a:ln w="28575">
            <a:solidFill>
              <a:srgbClr val="0000FF"/>
            </a:solidFill>
          </a:ln>
        </p:spPr>
        <p:txBody>
          <a:bodyPr wrap="square">
            <a:spAutoFit/>
          </a:bodyPr>
          <a:lstStyle/>
          <a:p>
            <a:r>
              <a:rPr lang="zh-CN" altLang="en-US" b="1" dirty="0">
                <a:latin typeface="Times New Roman" panose="02020603050405020304" pitchFamily="18" charset="0"/>
                <a:cs typeface="Times New Roman" panose="02020603050405020304" pitchFamily="18" charset="0"/>
              </a:rPr>
              <a:t>针对损伤检测、定位的研究已较为成熟，针对损伤大小评估的研究比较</a:t>
            </a:r>
            <a:r>
              <a:rPr lang="zh-CN" altLang="en-US" b="1" dirty="0" smtClean="0">
                <a:latin typeface="Times New Roman" panose="02020603050405020304" pitchFamily="18" charset="0"/>
                <a:cs typeface="Times New Roman" panose="02020603050405020304" pitchFamily="18" charset="0"/>
              </a:rPr>
              <a:t>有限</a:t>
            </a:r>
            <a:endParaRPr lang="zh-CN" altLang="en-US" b="1" dirty="0">
              <a:latin typeface="Times New Roman" panose="02020603050405020304" pitchFamily="18" charset="0"/>
              <a:cs typeface="Times New Roman" panose="02020603050405020304" pitchFamily="18" charset="0"/>
            </a:endParaRPr>
          </a:p>
        </p:txBody>
      </p:sp>
      <p:sp>
        <p:nvSpPr>
          <p:cNvPr id="23" name="TextBox 35">
            <a:hlinkClick r:id="rId3" action="ppaction://hlinksldjump"/>
          </p:cNvPr>
          <p:cNvSpPr txBox="1"/>
          <p:nvPr/>
        </p:nvSpPr>
        <p:spPr>
          <a:xfrm>
            <a:off x="432389" y="4027895"/>
            <a:ext cx="1928826"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导波</a:t>
            </a:r>
            <a:r>
              <a:rPr lang="zh-CN" altLang="en-US" dirty="0" smtClean="0"/>
              <a:t>信号</a:t>
            </a:r>
            <a:endParaRPr lang="en-US" altLang="zh-CN" dirty="0" smtClean="0"/>
          </a:p>
          <a:p>
            <a:pPr algn="ctr"/>
            <a:r>
              <a:rPr lang="zh-CN" altLang="en-US" dirty="0" smtClean="0"/>
              <a:t>处理</a:t>
            </a:r>
            <a:r>
              <a:rPr lang="zh-CN" altLang="en-US" dirty="0"/>
              <a:t>技术</a:t>
            </a:r>
          </a:p>
        </p:txBody>
      </p:sp>
      <p:sp>
        <p:nvSpPr>
          <p:cNvPr id="24" name="左大括号 23"/>
          <p:cNvSpPr/>
          <p:nvPr/>
        </p:nvSpPr>
        <p:spPr>
          <a:xfrm>
            <a:off x="2361215" y="3018043"/>
            <a:ext cx="299310" cy="2664296"/>
          </a:xfrm>
          <a:prstGeom prst="leftBrace">
            <a:avLst/>
          </a:prstGeom>
          <a:noFill/>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37"/>
          <p:cNvSpPr txBox="1"/>
          <p:nvPr/>
        </p:nvSpPr>
        <p:spPr>
          <a:xfrm>
            <a:off x="2555776" y="2874026"/>
            <a:ext cx="4239974"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a:latin typeface="Times New Roman" pitchFamily="18" charset="0"/>
                <a:ea typeface="宋体" pitchFamily="2" charset="-122"/>
                <a:cs typeface="Times New Roman" pitchFamily="18" charset="0"/>
              </a:rPr>
              <a:t>短时</a:t>
            </a:r>
            <a:r>
              <a:rPr lang="zh-CN" altLang="en-US" sz="1600" b="1" dirty="0" smtClean="0">
                <a:latin typeface="Times New Roman" pitchFamily="18" charset="0"/>
                <a:ea typeface="宋体" pitchFamily="2" charset="-122"/>
                <a:cs typeface="Times New Roman" pitchFamily="18" charset="0"/>
              </a:rPr>
              <a:t>傅里叶变换 </a:t>
            </a:r>
            <a:r>
              <a:rPr lang="en-US" altLang="zh-CN" sz="1600" dirty="0" smtClean="0">
                <a:latin typeface="Times New Roman" pitchFamily="18" charset="0"/>
                <a:ea typeface="宋体" pitchFamily="2" charset="-122"/>
                <a:cs typeface="Times New Roman" pitchFamily="18" charset="0"/>
              </a:rPr>
              <a:t>(</a:t>
            </a:r>
            <a:r>
              <a:rPr lang="en-US" altLang="zh-CN" sz="1600" dirty="0">
                <a:latin typeface="Times New Roman" pitchFamily="18" charset="0"/>
                <a:ea typeface="宋体" pitchFamily="2" charset="-122"/>
                <a:cs typeface="Times New Roman" pitchFamily="18" charset="0"/>
              </a:rPr>
              <a:t>M. Fink,1983; </a:t>
            </a:r>
            <a:r>
              <a:rPr lang="en-US" altLang="zh-CN" sz="1600" dirty="0" err="1">
                <a:latin typeface="Times New Roman" pitchFamily="18" charset="0"/>
                <a:ea typeface="宋体" pitchFamily="2" charset="-122"/>
                <a:cs typeface="Times New Roman" pitchFamily="18" charset="0"/>
              </a:rPr>
              <a:t>Bermes</a:t>
            </a:r>
            <a:r>
              <a:rPr lang="en-US" altLang="zh-CN" sz="1600" dirty="0">
                <a:latin typeface="Times New Roman" pitchFamily="18" charset="0"/>
                <a:ea typeface="宋体" pitchFamily="2" charset="-122"/>
                <a:cs typeface="Times New Roman" pitchFamily="18" charset="0"/>
              </a:rPr>
              <a:t> C,2007</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26" name="TextBox 38"/>
          <p:cNvSpPr txBox="1"/>
          <p:nvPr/>
        </p:nvSpPr>
        <p:spPr>
          <a:xfrm>
            <a:off x="2569280" y="4537830"/>
            <a:ext cx="4542116" cy="584775"/>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翘曲小波变换 </a:t>
            </a:r>
            <a:r>
              <a:rPr lang="en-US" altLang="zh-CN" sz="1600" dirty="0" smtClean="0">
                <a:latin typeface="Times New Roman" pitchFamily="18" charset="0"/>
                <a:ea typeface="宋体" pitchFamily="2" charset="-122"/>
                <a:cs typeface="Times New Roman" pitchFamily="18" charset="0"/>
              </a:rPr>
              <a:t>(</a:t>
            </a:r>
            <a:r>
              <a:rPr lang="en-US" altLang="zh-CN" sz="1600" dirty="0"/>
              <a:t>De </a:t>
            </a:r>
            <a:r>
              <a:rPr lang="en-US" altLang="zh-CN" sz="1600" dirty="0" err="1"/>
              <a:t>Marchi</a:t>
            </a:r>
            <a:r>
              <a:rPr lang="en-US" altLang="zh-CN" sz="1600" dirty="0"/>
              <a:t> L</a:t>
            </a:r>
            <a:r>
              <a:rPr lang="en-US" altLang="zh-CN" sz="1600" dirty="0" smtClean="0">
                <a:latin typeface="Times New Roman" pitchFamily="18" charset="0"/>
                <a:ea typeface="宋体" pitchFamily="2" charset="-122"/>
                <a:cs typeface="Times New Roman" pitchFamily="18" charset="0"/>
              </a:rPr>
              <a:t>, 2010)</a:t>
            </a:r>
          </a:p>
          <a:p>
            <a:endParaRPr lang="zh-CN" altLang="en-US" sz="1600" dirty="0">
              <a:latin typeface="Times New Roman" pitchFamily="18" charset="0"/>
              <a:ea typeface="宋体" pitchFamily="2" charset="-122"/>
              <a:cs typeface="Times New Roman" pitchFamily="18" charset="0"/>
            </a:endParaRPr>
          </a:p>
        </p:txBody>
      </p:sp>
      <p:sp>
        <p:nvSpPr>
          <p:cNvPr id="27" name="TextBox 39"/>
          <p:cNvSpPr txBox="1"/>
          <p:nvPr/>
        </p:nvSpPr>
        <p:spPr>
          <a:xfrm>
            <a:off x="2585764" y="3444609"/>
            <a:ext cx="455712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en-US" altLang="zh-CN" sz="1600" b="1" dirty="0">
                <a:latin typeface="Times New Roman" pitchFamily="18" charset="0"/>
                <a:ea typeface="宋体" pitchFamily="2" charset="-122"/>
                <a:cs typeface="Times New Roman" pitchFamily="18" charset="0"/>
              </a:rPr>
              <a:t>HHT</a:t>
            </a:r>
            <a:r>
              <a:rPr lang="zh-CN" altLang="en-US" sz="1600" b="1" dirty="0" smtClean="0">
                <a:latin typeface="Times New Roman" pitchFamily="18" charset="0"/>
                <a:ea typeface="宋体" pitchFamily="2" charset="-122"/>
                <a:cs typeface="Times New Roman" pitchFamily="18" charset="0"/>
              </a:rPr>
              <a:t>变换 </a:t>
            </a:r>
            <a:r>
              <a:rPr lang="en-US" altLang="zh-CN" sz="1600" dirty="0">
                <a:latin typeface="Times New Roman" pitchFamily="18" charset="0"/>
                <a:ea typeface="宋体" pitchFamily="2" charset="-122"/>
                <a:cs typeface="Times New Roman" pitchFamily="18" charset="0"/>
              </a:rPr>
              <a:t>(R Kažys,2008</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28" name="TextBox 41"/>
          <p:cNvSpPr txBox="1"/>
          <p:nvPr/>
        </p:nvSpPr>
        <p:spPr>
          <a:xfrm>
            <a:off x="2555775" y="3981653"/>
            <a:ext cx="365084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小波变换  </a:t>
            </a:r>
            <a:r>
              <a:rPr lang="en-US" altLang="zh-CN" sz="1600" dirty="0" smtClean="0">
                <a:latin typeface="Times New Roman" pitchFamily="18" charset="0"/>
                <a:ea typeface="宋体" pitchFamily="2" charset="-122"/>
                <a:cs typeface="Times New Roman" pitchFamily="18" charset="0"/>
              </a:rPr>
              <a:t>(Li </a:t>
            </a:r>
            <a:r>
              <a:rPr lang="en-US" altLang="zh-CN" sz="1600" dirty="0">
                <a:latin typeface="Times New Roman" pitchFamily="18" charset="0"/>
                <a:ea typeface="宋体" pitchFamily="2" charset="-122"/>
                <a:cs typeface="Times New Roman" pitchFamily="18" charset="0"/>
              </a:rPr>
              <a:t>B,2015)</a:t>
            </a:r>
            <a:endParaRPr lang="zh-CN" altLang="en-US" sz="1600" dirty="0">
              <a:latin typeface="Times New Roman" pitchFamily="18" charset="0"/>
              <a:ea typeface="宋体" pitchFamily="2" charset="-122"/>
              <a:cs typeface="Times New Roman" pitchFamily="18" charset="0"/>
            </a:endParaRPr>
          </a:p>
        </p:txBody>
      </p:sp>
      <p:sp>
        <p:nvSpPr>
          <p:cNvPr id="29" name="TextBox 45"/>
          <p:cNvSpPr txBox="1"/>
          <p:nvPr/>
        </p:nvSpPr>
        <p:spPr>
          <a:xfrm>
            <a:off x="2570261" y="5007610"/>
            <a:ext cx="442681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a:latin typeface="Times New Roman" pitchFamily="18" charset="0"/>
                <a:ea typeface="宋体" pitchFamily="2" charset="-122"/>
                <a:cs typeface="Times New Roman" pitchFamily="18" charset="0"/>
              </a:rPr>
              <a:t>导波成像技术</a:t>
            </a:r>
            <a:r>
              <a:rPr lang="zh-CN" altLang="en-US" sz="1600" b="1" dirty="0" smtClean="0">
                <a:latin typeface="Times New Roman" pitchFamily="18" charset="0"/>
                <a:ea typeface="宋体" pitchFamily="2" charset="-122"/>
                <a:cs typeface="Times New Roman" pitchFamily="18" charset="0"/>
              </a:rPr>
              <a:t> </a:t>
            </a:r>
            <a:r>
              <a:rPr lang="en-US" altLang="zh-CN" sz="1600" dirty="0" smtClean="0">
                <a:latin typeface="Times New Roman" pitchFamily="18" charset="0"/>
                <a:ea typeface="宋体" pitchFamily="2" charset="-122"/>
                <a:cs typeface="Times New Roman" pitchFamily="18" charset="0"/>
              </a:rPr>
              <a:t>(</a:t>
            </a:r>
            <a:r>
              <a:rPr lang="en-US" altLang="zh-CN" sz="1600" dirty="0" err="1">
                <a:latin typeface="Times New Roman" pitchFamily="18" charset="0"/>
                <a:ea typeface="宋体" pitchFamily="2" charset="-122"/>
                <a:cs typeface="Times New Roman" pitchFamily="18" charset="0"/>
              </a:rPr>
              <a:t>Ihn</a:t>
            </a:r>
            <a:r>
              <a:rPr lang="en-US" altLang="zh-CN" sz="1600" dirty="0">
                <a:latin typeface="Times New Roman" pitchFamily="18" charset="0"/>
                <a:ea typeface="宋体" pitchFamily="2" charset="-122"/>
                <a:cs typeface="Times New Roman" pitchFamily="18" charset="0"/>
              </a:rPr>
              <a:t> JB, 2008</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1" name="TextBox 35">
            <a:hlinkClick r:id="rId3" action="ppaction://hlinksldjump"/>
          </p:cNvPr>
          <p:cNvSpPr txBox="1"/>
          <p:nvPr/>
        </p:nvSpPr>
        <p:spPr>
          <a:xfrm>
            <a:off x="445893" y="1721097"/>
            <a:ext cx="1928826"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pPr algn="ctr"/>
            <a:r>
              <a:rPr lang="zh-CN" altLang="en-US" dirty="0"/>
              <a:t>导波</a:t>
            </a:r>
            <a:r>
              <a:rPr lang="zh-CN" altLang="en-US" dirty="0" smtClean="0"/>
              <a:t>信号激励</a:t>
            </a:r>
            <a:endParaRPr lang="en-US" altLang="zh-CN" dirty="0" smtClean="0"/>
          </a:p>
          <a:p>
            <a:pPr algn="ctr"/>
            <a:r>
              <a:rPr lang="zh-CN" altLang="en-US" dirty="0" smtClean="0"/>
              <a:t>与接收</a:t>
            </a:r>
            <a:r>
              <a:rPr lang="zh-CN" altLang="en-US" dirty="0"/>
              <a:t>装置</a:t>
            </a:r>
          </a:p>
        </p:txBody>
      </p:sp>
      <p:sp>
        <p:nvSpPr>
          <p:cNvPr id="42" name="左大括号 41"/>
          <p:cNvSpPr/>
          <p:nvPr/>
        </p:nvSpPr>
        <p:spPr>
          <a:xfrm>
            <a:off x="2374719" y="1432223"/>
            <a:ext cx="299310" cy="1224081"/>
          </a:xfrm>
          <a:prstGeom prst="leftBrace">
            <a:avLst/>
          </a:prstGeom>
          <a:noFill/>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37"/>
          <p:cNvSpPr txBox="1"/>
          <p:nvPr/>
        </p:nvSpPr>
        <p:spPr>
          <a:xfrm>
            <a:off x="2602278" y="1287998"/>
            <a:ext cx="535409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en-US" sz="1600" b="1" dirty="0" smtClean="0">
                <a:latin typeface="Times New Roman" pitchFamily="18" charset="0"/>
                <a:ea typeface="宋体" pitchFamily="2" charset="-122"/>
                <a:cs typeface="Times New Roman" pitchFamily="18" charset="0"/>
              </a:rPr>
              <a:t>压电片 </a:t>
            </a:r>
            <a:r>
              <a:rPr lang="en-US" altLang="zh-CN" sz="1600" dirty="0" smtClean="0">
                <a:latin typeface="Times New Roman" pitchFamily="18" charset="0"/>
                <a:ea typeface="宋体" pitchFamily="2" charset="-122"/>
                <a:cs typeface="Times New Roman" pitchFamily="18" charset="0"/>
              </a:rPr>
              <a:t>(</a:t>
            </a:r>
            <a:r>
              <a:rPr lang="en-US" altLang="zh-CN" sz="1600" dirty="0"/>
              <a:t>Yan </a:t>
            </a:r>
            <a:r>
              <a:rPr lang="en-US" altLang="zh-CN" sz="1600" dirty="0" smtClean="0"/>
              <a:t>F</a:t>
            </a:r>
            <a:r>
              <a:rPr lang="en-US" altLang="zh-CN" sz="1600" dirty="0" smtClean="0">
                <a:latin typeface="Times New Roman" pitchFamily="18" charset="0"/>
                <a:ea typeface="宋体" pitchFamily="2" charset="-122"/>
                <a:cs typeface="Times New Roman" pitchFamily="18" charset="0"/>
              </a:rPr>
              <a:t>,2010; </a:t>
            </a:r>
            <a:r>
              <a:rPr lang="en-US" altLang="zh-CN" sz="1600" dirty="0" err="1"/>
              <a:t>Purekar</a:t>
            </a:r>
            <a:r>
              <a:rPr lang="en-US" altLang="zh-CN" sz="1600" dirty="0"/>
              <a:t> </a:t>
            </a:r>
            <a:r>
              <a:rPr lang="en-US" altLang="zh-CN" sz="1600" dirty="0" smtClean="0"/>
              <a:t>AS</a:t>
            </a:r>
            <a:r>
              <a:rPr lang="en-US" altLang="zh-CN" sz="1600" dirty="0" smtClean="0">
                <a:latin typeface="Times New Roman" pitchFamily="18" charset="0"/>
                <a:ea typeface="宋体" pitchFamily="2" charset="-122"/>
                <a:cs typeface="Times New Roman" pitchFamily="18" charset="0"/>
              </a:rPr>
              <a:t>,2010</a:t>
            </a:r>
            <a:r>
              <a:rPr lang="zh-CN" altLang="en-US" sz="1600" dirty="0" smtClean="0">
                <a:latin typeface="Times New Roman" pitchFamily="18" charset="0"/>
                <a:ea typeface="宋体" pitchFamily="2" charset="-122"/>
                <a:cs typeface="Times New Roman" pitchFamily="18" charset="0"/>
              </a:rPr>
              <a:t>；</a:t>
            </a:r>
            <a:r>
              <a:rPr lang="en-US" altLang="zh-CN" sz="1600" dirty="0" err="1"/>
              <a:t>Diamanti</a:t>
            </a:r>
            <a:r>
              <a:rPr lang="en-US" altLang="zh-CN" sz="1600" dirty="0"/>
              <a:t> </a:t>
            </a:r>
            <a:r>
              <a:rPr lang="en-US" altLang="zh-CN" sz="1600" dirty="0" smtClean="0"/>
              <a:t>K,2007</a:t>
            </a:r>
            <a:r>
              <a:rPr lang="en-US" altLang="zh-CN"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45" name="TextBox 39"/>
          <p:cNvSpPr txBox="1"/>
          <p:nvPr/>
        </p:nvSpPr>
        <p:spPr>
          <a:xfrm>
            <a:off x="2599268" y="1858789"/>
            <a:ext cx="4557120"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zh-CN" sz="1600" b="1" dirty="0">
                <a:latin typeface="Times New Roman" pitchFamily="18" charset="0"/>
                <a:ea typeface="宋体" pitchFamily="2" charset="-122"/>
                <a:cs typeface="Times New Roman" pitchFamily="18" charset="0"/>
              </a:rPr>
              <a:t>激光传感器</a:t>
            </a:r>
            <a:r>
              <a:rPr lang="en-US" altLang="zh-CN" sz="1600" dirty="0" smtClean="0">
                <a:latin typeface="Times New Roman" pitchFamily="18" charset="0"/>
                <a:ea typeface="宋体" pitchFamily="2" charset="-122"/>
                <a:cs typeface="Times New Roman" pitchFamily="18" charset="0"/>
              </a:rPr>
              <a:t>(</a:t>
            </a:r>
            <a:r>
              <a:rPr lang="en-US" altLang="zh-CN" sz="1600" dirty="0" err="1"/>
              <a:t>Rucka</a:t>
            </a:r>
            <a:r>
              <a:rPr lang="en-US" altLang="zh-CN" sz="1600" dirty="0"/>
              <a:t> </a:t>
            </a:r>
            <a:r>
              <a:rPr lang="en-US" altLang="zh-CN" sz="1600" dirty="0" smtClean="0"/>
              <a:t>M</a:t>
            </a:r>
            <a:r>
              <a:rPr lang="en-US" altLang="zh-CN" sz="1600" dirty="0" smtClean="0">
                <a:latin typeface="Times New Roman" pitchFamily="18" charset="0"/>
                <a:ea typeface="宋体" pitchFamily="2" charset="-122"/>
                <a:cs typeface="Times New Roman" pitchFamily="18" charset="0"/>
              </a:rPr>
              <a:t>,2010)</a:t>
            </a:r>
            <a:endParaRPr lang="zh-CN" altLang="en-US" sz="1600" dirty="0">
              <a:latin typeface="Times New Roman" pitchFamily="18" charset="0"/>
              <a:ea typeface="宋体" pitchFamily="2" charset="-122"/>
              <a:cs typeface="Times New Roman" pitchFamily="18" charset="0"/>
            </a:endParaRPr>
          </a:p>
        </p:txBody>
      </p:sp>
      <p:sp>
        <p:nvSpPr>
          <p:cNvPr id="46" name="TextBox 41"/>
          <p:cNvSpPr txBox="1"/>
          <p:nvPr/>
        </p:nvSpPr>
        <p:spPr>
          <a:xfrm>
            <a:off x="2569279" y="2395833"/>
            <a:ext cx="3650847" cy="338554"/>
          </a:xfrm>
          <a:prstGeom prst="rect">
            <a:avLst/>
          </a:prstGeom>
        </p:spPr>
        <p:style>
          <a:lnRef idx="0">
            <a:scrgbClr r="0" g="0" b="0"/>
          </a:lnRef>
          <a:fillRef idx="1001">
            <a:schemeClr val="lt1"/>
          </a:fillRef>
          <a:effectRef idx="0">
            <a:scrgbClr r="0" g="0" b="0"/>
          </a:effectRef>
          <a:fontRef idx="major"/>
        </p:style>
        <p:txBody>
          <a:bodyPr wrap="square" rtlCol="0">
            <a:spAutoFit/>
          </a:bodyPr>
          <a:lstStyle/>
          <a:p>
            <a:r>
              <a:rPr lang="zh-CN" altLang="zh-CN" sz="1600" b="1" dirty="0">
                <a:latin typeface="Times New Roman" pitchFamily="18" charset="0"/>
                <a:ea typeface="宋体" pitchFamily="2" charset="-122"/>
                <a:cs typeface="Times New Roman" pitchFamily="18" charset="0"/>
              </a:rPr>
              <a:t>光栅传感器</a:t>
            </a:r>
            <a:r>
              <a:rPr lang="en-US" altLang="zh-CN" sz="1600" dirty="0" smtClean="0">
                <a:latin typeface="Times New Roman" pitchFamily="18" charset="0"/>
                <a:ea typeface="宋体" pitchFamily="2" charset="-122"/>
                <a:cs typeface="Times New Roman" pitchFamily="18" charset="0"/>
              </a:rPr>
              <a:t>(</a:t>
            </a:r>
            <a:r>
              <a:rPr lang="en-US" altLang="zh-CN" sz="1600" dirty="0"/>
              <a:t>Li </a:t>
            </a:r>
            <a:r>
              <a:rPr lang="en-US" altLang="zh-CN" sz="1600" dirty="0" smtClean="0"/>
              <a:t>F</a:t>
            </a:r>
            <a:r>
              <a:rPr lang="en-US" altLang="zh-CN" sz="1600" dirty="0" smtClean="0">
                <a:latin typeface="Times New Roman" pitchFamily="18" charset="0"/>
                <a:ea typeface="宋体" pitchFamily="2" charset="-122"/>
                <a:cs typeface="Times New Roman" pitchFamily="18" charset="0"/>
              </a:rPr>
              <a:t>,2009)</a:t>
            </a:r>
            <a:endParaRPr lang="zh-CN" altLang="en-US" sz="1600" dirty="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38226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pPr>
                <a:defRPr/>
              </a:pPr>
              <a:t>6</a:t>
            </a:fld>
            <a:endParaRPr lang="en-US" altLang="zh-CN" dirty="0"/>
          </a:p>
        </p:txBody>
      </p:sp>
      <p:sp>
        <p:nvSpPr>
          <p:cNvPr id="5" name="Rectangle 2"/>
          <p:cNvSpPr>
            <a:spLocks noGrp="1" noChangeArrowheads="1"/>
          </p:cNvSpPr>
          <p:nvPr>
            <p:ph type="title"/>
          </p:nvPr>
        </p:nvSpPr>
        <p:spPr>
          <a:xfrm>
            <a:off x="357188" y="476672"/>
            <a:ext cx="5654972"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zh-CN" sz="3000" dirty="0">
                <a:latin typeface="+mn-lt"/>
                <a:ea typeface="黑体" panose="02010609060101010101" pitchFamily="49" charset="-122"/>
                <a:cs typeface="Times New Roman" panose="02020603050405020304" pitchFamily="18" charset="0"/>
              </a:rPr>
              <a:t>基于导波的无损检测技术</a:t>
            </a:r>
            <a:endParaRPr lang="en-US" altLang="zh-CN" sz="3000" dirty="0">
              <a:latin typeface="+mn-lt"/>
              <a:ea typeface="黑体" panose="02010609060101010101" pitchFamily="49" charset="-122"/>
              <a:cs typeface="Times New Roman" panose="02020603050405020304" pitchFamily="18" charset="0"/>
            </a:endParaRPr>
          </a:p>
        </p:txBody>
      </p:sp>
      <p:sp>
        <p:nvSpPr>
          <p:cNvPr id="60" name="TextBox 7"/>
          <p:cNvSpPr txBox="1"/>
          <p:nvPr/>
        </p:nvSpPr>
        <p:spPr>
          <a:xfrm>
            <a:off x="424069" y="2145609"/>
            <a:ext cx="1070915" cy="369332"/>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r>
              <a:rPr lang="en-US" altLang="zh-CN" dirty="0"/>
              <a:t>ToF</a:t>
            </a:r>
            <a:r>
              <a:rPr lang="zh-CN" altLang="en-US" dirty="0"/>
              <a:t>法</a:t>
            </a:r>
          </a:p>
        </p:txBody>
      </p:sp>
      <p:sp>
        <p:nvSpPr>
          <p:cNvPr id="61" name="TextBox 17"/>
          <p:cNvSpPr txBox="1"/>
          <p:nvPr/>
        </p:nvSpPr>
        <p:spPr>
          <a:xfrm>
            <a:off x="372647" y="4098784"/>
            <a:ext cx="1122337" cy="646331"/>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r>
              <a:rPr lang="zh-CN" altLang="en-US" dirty="0"/>
              <a:t>导波成像技术</a:t>
            </a:r>
          </a:p>
        </p:txBody>
      </p:sp>
      <p:sp>
        <p:nvSpPr>
          <p:cNvPr id="62" name="TextBox 18"/>
          <p:cNvSpPr txBox="1"/>
          <p:nvPr/>
        </p:nvSpPr>
        <p:spPr>
          <a:xfrm>
            <a:off x="349573" y="5645526"/>
            <a:ext cx="1219909" cy="369332"/>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charset="-122"/>
                <a:cs typeface="Times New Roman" panose="02020603050405020304" pitchFamily="18" charset="0"/>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a:defRPr>
                <a:solidFill>
                  <a:schemeClr val="tx1"/>
                </a:solidFill>
                <a:latin typeface="Arial" charset="0"/>
                <a:ea typeface="宋体" charset="-122"/>
              </a:defRPr>
            </a:lvl6pPr>
            <a:lvl7pPr>
              <a:defRPr>
                <a:solidFill>
                  <a:schemeClr val="tx1"/>
                </a:solidFill>
                <a:latin typeface="Arial" charset="0"/>
                <a:ea typeface="宋体" charset="-122"/>
              </a:defRPr>
            </a:lvl7pPr>
            <a:lvl8pPr>
              <a:defRPr>
                <a:solidFill>
                  <a:schemeClr val="tx1"/>
                </a:solidFill>
                <a:latin typeface="Arial" charset="0"/>
                <a:ea typeface="宋体" charset="-122"/>
              </a:defRPr>
            </a:lvl8pPr>
            <a:lvl9pPr>
              <a:defRPr>
                <a:solidFill>
                  <a:schemeClr val="tx1"/>
                </a:solidFill>
                <a:latin typeface="Arial" charset="0"/>
                <a:ea typeface="宋体" charset="-122"/>
              </a:defRPr>
            </a:lvl9pPr>
          </a:lstStyle>
          <a:p>
            <a:r>
              <a:rPr lang="zh-CN" altLang="en-US" dirty="0"/>
              <a:t>声发射</a:t>
            </a:r>
          </a:p>
        </p:txBody>
      </p:sp>
      <p:sp>
        <p:nvSpPr>
          <p:cNvPr id="63" name="左大括号 62"/>
          <p:cNvSpPr/>
          <p:nvPr/>
        </p:nvSpPr>
        <p:spPr>
          <a:xfrm>
            <a:off x="1575305" y="1402174"/>
            <a:ext cx="204642" cy="1857775"/>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TextBox 14"/>
          <p:cNvSpPr txBox="1"/>
          <p:nvPr/>
        </p:nvSpPr>
        <p:spPr>
          <a:xfrm>
            <a:off x="1632832" y="1412776"/>
            <a:ext cx="3000396" cy="338554"/>
          </a:xfrm>
          <a:prstGeom prst="rect">
            <a:avLst/>
          </a:prstGeom>
          <a:noFill/>
        </p:spPr>
        <p:txBody>
          <a:bodyPr wrap="square" rtlCol="0">
            <a:spAutoFit/>
          </a:bodyPr>
          <a:lstStyle/>
          <a:p>
            <a:r>
              <a:rPr lang="zh-CN" altLang="en-US" sz="1600" dirty="0" smtClean="0">
                <a:latin typeface="Times New Roman" pitchFamily="18" charset="0"/>
                <a:ea typeface="宋体" pitchFamily="2" charset="-122"/>
                <a:cs typeface="Times New Roman" pitchFamily="18" charset="0"/>
              </a:rPr>
              <a:t>椭圆定位算法（袁慎芳</a:t>
            </a:r>
            <a:r>
              <a:rPr lang="en-US" altLang="zh-CN" sz="1600" dirty="0" smtClean="0">
                <a:latin typeface="Times New Roman" pitchFamily="18" charset="0"/>
                <a:ea typeface="宋体" pitchFamily="2" charset="-122"/>
                <a:cs typeface="Times New Roman" pitchFamily="18" charset="0"/>
              </a:rPr>
              <a:t>,2007</a:t>
            </a:r>
            <a:r>
              <a:rPr lang="zh-CN" altLang="en-US"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65" name="TextBox 16"/>
          <p:cNvSpPr txBox="1"/>
          <p:nvPr/>
        </p:nvSpPr>
        <p:spPr>
          <a:xfrm>
            <a:off x="1647426" y="1968106"/>
            <a:ext cx="3028651"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多传感器激励接收（</a:t>
            </a:r>
            <a:r>
              <a:rPr lang="zh-CN" altLang="en-US" sz="1600" dirty="0">
                <a:latin typeface="Times New Roman" panose="02020603050405020304" pitchFamily="18" charset="0"/>
                <a:ea typeface="宋体" pitchFamily="2" charset="-122"/>
                <a:cs typeface="Times New Roman" panose="02020603050405020304" pitchFamily="18" charset="0"/>
              </a:rPr>
              <a:t>姜</a:t>
            </a:r>
            <a:r>
              <a:rPr lang="zh-CN" altLang="en-US" sz="1600" dirty="0" smtClean="0">
                <a:latin typeface="Times New Roman" panose="02020603050405020304" pitchFamily="18" charset="0"/>
                <a:ea typeface="宋体" pitchFamily="2" charset="-122"/>
                <a:cs typeface="Times New Roman" panose="02020603050405020304" pitchFamily="18" charset="0"/>
              </a:rPr>
              <a:t>跃栋</a:t>
            </a:r>
            <a:r>
              <a:rPr lang="en-US" altLang="zh-CN" sz="1600" dirty="0">
                <a:latin typeface="Times New Roman" panose="02020603050405020304" pitchFamily="18" charset="0"/>
                <a:ea typeface="宋体" pitchFamily="2" charset="-122"/>
                <a:cs typeface="Times New Roman" panose="02020603050405020304" pitchFamily="18" charset="0"/>
              </a:rPr>
              <a:t>,</a:t>
            </a:r>
            <a:r>
              <a:rPr lang="en-US" altLang="zh-CN" sz="1600" dirty="0" smtClean="0">
                <a:latin typeface="Times New Roman" panose="02020603050405020304" pitchFamily="18" charset="0"/>
                <a:ea typeface="宋体" pitchFamily="2" charset="-122"/>
                <a:cs typeface="Times New Roman" panose="02020603050405020304" pitchFamily="18" charset="0"/>
              </a:rPr>
              <a:t>2016; Lin Ye,2002</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66" name="Picture 2"/>
          <p:cNvPicPr>
            <a:picLocks noChangeAspect="1" noChangeArrowheads="1"/>
          </p:cNvPicPr>
          <p:nvPr/>
        </p:nvPicPr>
        <p:blipFill>
          <a:blip r:embed="rId3" cstate="print"/>
          <a:srcRect l="8052" r="5409"/>
          <a:stretch>
            <a:fillRect/>
          </a:stretch>
        </p:blipFill>
        <p:spPr bwMode="auto">
          <a:xfrm>
            <a:off x="5792585" y="1291822"/>
            <a:ext cx="1650772" cy="1428760"/>
          </a:xfrm>
          <a:prstGeom prst="roundRect">
            <a:avLst>
              <a:gd name="adj" fmla="val 8594"/>
            </a:avLst>
          </a:prstGeom>
          <a:solidFill>
            <a:srgbClr val="FFFFFF">
              <a:shade val="85000"/>
            </a:srgbClr>
          </a:solidFill>
          <a:ln>
            <a:noFill/>
          </a:ln>
          <a:effectLst/>
        </p:spPr>
      </p:pic>
      <p:sp>
        <p:nvSpPr>
          <p:cNvPr id="67" name="左大括号 66"/>
          <p:cNvSpPr/>
          <p:nvPr/>
        </p:nvSpPr>
        <p:spPr>
          <a:xfrm>
            <a:off x="1577684" y="3462134"/>
            <a:ext cx="185592" cy="1935573"/>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68" name="TextBox 24"/>
          <p:cNvSpPr txBox="1"/>
          <p:nvPr/>
        </p:nvSpPr>
        <p:spPr>
          <a:xfrm>
            <a:off x="1670352" y="3444307"/>
            <a:ext cx="3286148" cy="584775"/>
          </a:xfrm>
          <a:prstGeom prst="rect">
            <a:avLst/>
          </a:prstGeom>
          <a:noFill/>
        </p:spPr>
        <p:txBody>
          <a:bodyPr wrap="square" rtlCol="0">
            <a:spAutoFit/>
          </a:bodyPr>
          <a:lstStyle/>
          <a:p>
            <a:r>
              <a:rPr lang="zh-CN" altLang="en-US" sz="1600" dirty="0" smtClean="0">
                <a:latin typeface="Times New Roman" pitchFamily="18" charset="0"/>
                <a:ea typeface="宋体" pitchFamily="2" charset="-122"/>
                <a:cs typeface="Times New Roman" pitchFamily="18" charset="0"/>
              </a:rPr>
              <a:t>时间反转成像法（</a:t>
            </a:r>
            <a:r>
              <a:rPr lang="en-US" altLang="zh-CN" sz="1600" dirty="0" smtClean="0">
                <a:solidFill>
                  <a:srgbClr val="FF0000"/>
                </a:solidFill>
                <a:latin typeface="Times New Roman" pitchFamily="18" charset="0"/>
                <a:ea typeface="宋体" pitchFamily="2" charset="-122"/>
                <a:cs typeface="Times New Roman" pitchFamily="18" charset="0"/>
              </a:rPr>
              <a:t>Lei Qiu,2013</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smtClean="0">
                <a:solidFill>
                  <a:srgbClr val="FF0000"/>
                </a:solidFill>
                <a:latin typeface="Times New Roman" pitchFamily="18" charset="0"/>
                <a:ea typeface="宋体" pitchFamily="2" charset="-122"/>
                <a:cs typeface="Times New Roman" pitchFamily="18" charset="0"/>
              </a:rPr>
              <a:t>Chun </a:t>
            </a:r>
            <a:r>
              <a:rPr lang="en-US" altLang="zh-CN" sz="1600" dirty="0">
                <a:solidFill>
                  <a:srgbClr val="FF0000"/>
                </a:solidFill>
                <a:latin typeface="Times New Roman" pitchFamily="18" charset="0"/>
                <a:ea typeface="宋体" pitchFamily="2" charset="-122"/>
                <a:cs typeface="Times New Roman" pitchFamily="18" charset="0"/>
              </a:rPr>
              <a:t>H </a:t>
            </a:r>
            <a:r>
              <a:rPr lang="en-US" altLang="zh-CN" sz="1600" dirty="0" smtClean="0">
                <a:solidFill>
                  <a:srgbClr val="FF0000"/>
                </a:solidFill>
                <a:latin typeface="Times New Roman" pitchFamily="18" charset="0"/>
                <a:ea typeface="宋体" pitchFamily="2" charset="-122"/>
                <a:cs typeface="Times New Roman" pitchFamily="18" charset="0"/>
              </a:rPr>
              <a:t>Wang</a:t>
            </a:r>
            <a:r>
              <a:rPr lang="en-US" altLang="zh-CN" sz="1600" dirty="0" smtClean="0">
                <a:solidFill>
                  <a:srgbClr val="FF0000"/>
                </a:solidFill>
                <a:latin typeface="Times New Roman" panose="02020603050405020304" pitchFamily="18" charset="0"/>
                <a:cs typeface="Times New Roman" panose="02020603050405020304" pitchFamily="18" charset="0"/>
              </a:rPr>
              <a:t>,2004</a:t>
            </a:r>
            <a:r>
              <a:rPr lang="zh-CN" altLang="en-US" sz="1600" dirty="0" smtClean="0">
                <a:latin typeface="Times New Roman" pitchFamily="18" charset="0"/>
                <a:ea typeface="宋体" pitchFamily="2" charset="-122"/>
                <a:cs typeface="Times New Roman" pitchFamily="18" charset="0"/>
              </a:rPr>
              <a:t>）</a:t>
            </a:r>
            <a:endParaRPr lang="zh-CN" altLang="en-US" sz="1600" dirty="0">
              <a:latin typeface="Times New Roman" pitchFamily="18" charset="0"/>
              <a:ea typeface="宋体" pitchFamily="2" charset="-122"/>
              <a:cs typeface="Times New Roman" pitchFamily="18" charset="0"/>
            </a:endParaRPr>
          </a:p>
        </p:txBody>
      </p:sp>
      <p:sp>
        <p:nvSpPr>
          <p:cNvPr id="69" name="TextBox 25"/>
          <p:cNvSpPr txBox="1"/>
          <p:nvPr/>
        </p:nvSpPr>
        <p:spPr>
          <a:xfrm>
            <a:off x="1647426" y="4116916"/>
            <a:ext cx="3929090"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压电片激励、激光扫描测量法（</a:t>
            </a:r>
            <a:r>
              <a:rPr lang="en-US" altLang="zh-CN" sz="1600" dirty="0" err="1">
                <a:latin typeface="Times New Roman" panose="02020603050405020304" pitchFamily="18" charset="0"/>
                <a:ea typeface="宋体" pitchFamily="2" charset="-122"/>
                <a:cs typeface="Times New Roman" panose="02020603050405020304" pitchFamily="18" charset="0"/>
              </a:rPr>
              <a:t>Maciej</a:t>
            </a:r>
            <a:r>
              <a:rPr lang="en-US" altLang="zh-CN" sz="1600" dirty="0">
                <a:latin typeface="Times New Roman" panose="02020603050405020304" pitchFamily="18" charset="0"/>
                <a:ea typeface="宋体" pitchFamily="2" charset="-122"/>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Radzienski,2013; Jung-</a:t>
            </a:r>
            <a:r>
              <a:rPr lang="en-US" altLang="zh-CN" sz="1600" dirty="0" err="1" smtClean="0">
                <a:latin typeface="Times New Roman" panose="02020603050405020304" pitchFamily="18" charset="0"/>
                <a:ea typeface="宋体" pitchFamily="2" charset="-122"/>
                <a:cs typeface="Times New Roman" panose="02020603050405020304" pitchFamily="18" charset="0"/>
              </a:rPr>
              <a:t>RyuI</a:t>
            </a:r>
            <a:r>
              <a:rPr lang="en-US" altLang="zh-CN" sz="1600" dirty="0" smtClean="0">
                <a:latin typeface="Times New Roman" panose="02020603050405020304" pitchFamily="18" charset="0"/>
                <a:ea typeface="宋体" pitchFamily="2" charset="-122"/>
                <a:cs typeface="Times New Roman" panose="02020603050405020304" pitchFamily="18" charset="0"/>
              </a:rPr>
              <a:t> Lee,2007</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70" name="TextBox 26"/>
          <p:cNvSpPr txBox="1"/>
          <p:nvPr/>
        </p:nvSpPr>
        <p:spPr>
          <a:xfrm>
            <a:off x="1640920" y="4811454"/>
            <a:ext cx="3515560"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相控阵成像法（</a:t>
            </a:r>
            <a:r>
              <a:rPr lang="zh-CN" altLang="en-US" sz="1600" dirty="0">
                <a:latin typeface="宋体" pitchFamily="2" charset="-122"/>
                <a:ea typeface="宋体" pitchFamily="2" charset="-122"/>
              </a:rPr>
              <a:t>王志凌</a:t>
            </a:r>
            <a:r>
              <a:rPr lang="en-US" altLang="zh-CN" sz="1600" dirty="0">
                <a:latin typeface="宋体" pitchFamily="2" charset="-122"/>
                <a:ea typeface="宋体" pitchFamily="2" charset="-122"/>
              </a:rPr>
              <a:t>,</a:t>
            </a:r>
            <a:r>
              <a:rPr lang="en-US" altLang="zh-CN" sz="1600" dirty="0" smtClean="0">
                <a:latin typeface="宋体" pitchFamily="2" charset="-122"/>
                <a:ea typeface="宋体" pitchFamily="2" charset="-122"/>
              </a:rPr>
              <a:t>2014</a:t>
            </a:r>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宋体" pitchFamily="2" charset="-122"/>
                <a:ea typeface="宋体" pitchFamily="2" charset="-122"/>
              </a:rPr>
              <a:t>钟永腾</a:t>
            </a:r>
            <a:r>
              <a:rPr lang="en-US" altLang="zh-CN" sz="1600" dirty="0">
                <a:latin typeface="宋体" pitchFamily="2" charset="-122"/>
                <a:ea typeface="宋体" pitchFamily="2" charset="-122"/>
              </a:rPr>
              <a:t>,</a:t>
            </a:r>
            <a:r>
              <a:rPr lang="en-US" altLang="zh-CN" sz="1600" dirty="0" smtClean="0">
                <a:latin typeface="Times New Roman" panose="02020603050405020304" pitchFamily="18" charset="0"/>
                <a:ea typeface="宋体" pitchFamily="2" charset="-122"/>
                <a:cs typeface="Times New Roman" panose="02020603050405020304" pitchFamily="18" charset="0"/>
              </a:rPr>
              <a:t>2014</a:t>
            </a:r>
            <a:r>
              <a:rPr lang="en-US" altLang="zh-CN"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Malinowski,2009</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sp>
        <p:nvSpPr>
          <p:cNvPr id="71" name="矩形 70"/>
          <p:cNvSpPr/>
          <p:nvPr/>
        </p:nvSpPr>
        <p:spPr>
          <a:xfrm>
            <a:off x="1640920" y="5598380"/>
            <a:ext cx="2555508" cy="338554"/>
          </a:xfrm>
          <a:prstGeom prst="rect">
            <a:avLst/>
          </a:prstGeom>
        </p:spPr>
        <p:txBody>
          <a:bodyPr wrap="none">
            <a:spAutoFit/>
          </a:bodyPr>
          <a:lstStyle/>
          <a:p>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宋阳</a:t>
            </a:r>
            <a:r>
              <a:rPr lang="en-US" altLang="zh-CN" sz="1600" dirty="0" smtClean="0">
                <a:latin typeface="Times New Roman" panose="02020603050405020304" pitchFamily="18" charset="0"/>
                <a:ea typeface="宋体" pitchFamily="2" charset="-122"/>
                <a:cs typeface="Times New Roman" panose="02020603050405020304" pitchFamily="18" charset="0"/>
              </a:rPr>
              <a:t>,2017</a:t>
            </a:r>
            <a:r>
              <a:rPr lang="en-US" altLang="zh-CN" sz="1600" dirty="0">
                <a:latin typeface="Times New Roman" panose="02020603050405020304" pitchFamily="18" charset="0"/>
                <a:ea typeface="宋体" pitchFamily="2" charset="-122"/>
                <a:cs typeface="Times New Roman" panose="02020603050405020304" pitchFamily="18" charset="0"/>
              </a:rPr>
              <a:t>; </a:t>
            </a:r>
            <a:r>
              <a:rPr lang="en-US" altLang="zh-CN" sz="1600" dirty="0" smtClean="0">
                <a:latin typeface="Times New Roman" panose="02020603050405020304" pitchFamily="18" charset="0"/>
                <a:ea typeface="宋体" pitchFamily="2" charset="-122"/>
                <a:cs typeface="Times New Roman" panose="02020603050405020304" pitchFamily="18" charset="0"/>
              </a:rPr>
              <a:t>G.R.Liu,2003</a:t>
            </a:r>
            <a:r>
              <a:rPr lang="en-US" altLang="zh-CN"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72" name="Picture 10"/>
          <p:cNvPicPr>
            <a:picLocks noChangeAspect="1" noChangeArrowheads="1"/>
          </p:cNvPicPr>
          <p:nvPr/>
        </p:nvPicPr>
        <p:blipFill>
          <a:blip r:embed="rId4"/>
          <a:srcRect/>
          <a:stretch>
            <a:fillRect/>
          </a:stretch>
        </p:blipFill>
        <p:spPr bwMode="auto">
          <a:xfrm>
            <a:off x="4543556" y="1427461"/>
            <a:ext cx="1332288" cy="1133465"/>
          </a:xfrm>
          <a:prstGeom prst="rect">
            <a:avLst/>
          </a:prstGeom>
          <a:noFill/>
          <a:ln w="9525" algn="ctr">
            <a:noFill/>
            <a:miter lim="800000"/>
            <a:headEnd/>
            <a:tailEnd/>
          </a:ln>
        </p:spPr>
      </p:pic>
      <p:pic>
        <p:nvPicPr>
          <p:cNvPr id="74" name="图片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4997" y="3993214"/>
            <a:ext cx="1151353" cy="1501174"/>
          </a:xfrm>
          <a:prstGeom prst="rect">
            <a:avLst/>
          </a:prstGeom>
        </p:spPr>
      </p:pic>
      <p:pic>
        <p:nvPicPr>
          <p:cNvPr id="75" name="图片 74"/>
          <p:cNvPicPr>
            <a:picLocks noChangeAspect="1"/>
          </p:cNvPicPr>
          <p:nvPr/>
        </p:nvPicPr>
        <p:blipFill>
          <a:blip r:embed="rId6"/>
          <a:stretch>
            <a:fillRect/>
          </a:stretch>
        </p:blipFill>
        <p:spPr>
          <a:xfrm>
            <a:off x="5517348" y="2918546"/>
            <a:ext cx="1527972" cy="1400298"/>
          </a:xfrm>
          <a:prstGeom prst="rect">
            <a:avLst/>
          </a:prstGeom>
        </p:spPr>
      </p:pic>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147" y="4429922"/>
            <a:ext cx="1518974" cy="1434138"/>
          </a:xfrm>
          <a:prstGeom prst="rect">
            <a:avLst/>
          </a:prstGeom>
        </p:spPr>
      </p:pic>
      <p:sp>
        <p:nvSpPr>
          <p:cNvPr id="77" name="TextBox 16"/>
          <p:cNvSpPr txBox="1"/>
          <p:nvPr/>
        </p:nvSpPr>
        <p:spPr>
          <a:xfrm>
            <a:off x="1670352" y="2689759"/>
            <a:ext cx="3486128" cy="584775"/>
          </a:xfrm>
          <a:prstGeom prst="rect">
            <a:avLst/>
          </a:prstGeom>
          <a:noFill/>
        </p:spPr>
        <p:txBody>
          <a:bodyPr wrap="square" rtlCol="0">
            <a:spAutoFit/>
          </a:bodyPr>
          <a:lstStyle/>
          <a:p>
            <a:r>
              <a:rPr lang="zh-CN" altLang="en-US" sz="1600" dirty="0" smtClean="0">
                <a:latin typeface="宋体" pitchFamily="2" charset="-122"/>
                <a:ea typeface="宋体" pitchFamily="2" charset="-122"/>
              </a:rPr>
              <a:t>多级检测方法（</a:t>
            </a:r>
            <a:r>
              <a:rPr lang="zh-CN" altLang="en-US" sz="1600" dirty="0">
                <a:solidFill>
                  <a:srgbClr val="0070C0"/>
                </a:solidFill>
                <a:latin typeface="宋体" panose="02010600030101010101" pitchFamily="2" charset="-122"/>
                <a:ea typeface="宋体" panose="02010600030101010101" pitchFamily="2" charset="-122"/>
                <a:cs typeface="Times New Roman" panose="02020603050405020304" pitchFamily="18" charset="0"/>
              </a:rPr>
              <a:t>陈建霖</a:t>
            </a:r>
            <a:r>
              <a:rPr lang="en-US" altLang="zh-CN" sz="1600" dirty="0">
                <a:solidFill>
                  <a:srgbClr val="0070C0"/>
                </a:solidFill>
                <a:latin typeface="Times New Roman" panose="02020603050405020304" pitchFamily="18" charset="0"/>
                <a:cs typeface="Times New Roman" panose="02020603050405020304" pitchFamily="18" charset="0"/>
              </a:rPr>
              <a:t>,</a:t>
            </a:r>
            <a:r>
              <a:rPr lang="en-US" altLang="zh-CN" sz="1600" dirty="0" smtClean="0">
                <a:solidFill>
                  <a:srgbClr val="0070C0"/>
                </a:solidFill>
                <a:latin typeface="Times New Roman" panose="02020603050405020304" pitchFamily="18" charset="0"/>
                <a:cs typeface="Times New Roman" panose="02020603050405020304" pitchFamily="18" charset="0"/>
              </a:rPr>
              <a:t>2016; </a:t>
            </a:r>
            <a:r>
              <a:rPr lang="en-US" altLang="zh-CN" sz="1600" dirty="0" err="1">
                <a:solidFill>
                  <a:srgbClr val="0070C0"/>
                </a:solidFill>
                <a:latin typeface="Times New Roman" pitchFamily="18" charset="0"/>
                <a:ea typeface="宋体" pitchFamily="2" charset="-122"/>
                <a:cs typeface="Times New Roman" pitchFamily="18" charset="0"/>
              </a:rPr>
              <a:t>Shenfang</a:t>
            </a:r>
            <a:r>
              <a:rPr lang="en-US" altLang="zh-CN" sz="1600" dirty="0">
                <a:solidFill>
                  <a:srgbClr val="0070C0"/>
                </a:solidFill>
                <a:latin typeface="Times New Roman" pitchFamily="18" charset="0"/>
                <a:ea typeface="宋体" pitchFamily="2" charset="-122"/>
                <a:cs typeface="Times New Roman" pitchFamily="18" charset="0"/>
              </a:rPr>
              <a:t> </a:t>
            </a:r>
            <a:r>
              <a:rPr lang="en-US" altLang="zh-CN" sz="1600" dirty="0" smtClean="0">
                <a:solidFill>
                  <a:srgbClr val="0070C0"/>
                </a:solidFill>
                <a:latin typeface="Times New Roman" pitchFamily="18" charset="0"/>
                <a:ea typeface="宋体" pitchFamily="2" charset="-122"/>
                <a:cs typeface="Times New Roman" pitchFamily="18" charset="0"/>
              </a:rPr>
              <a:t>Yuan,2012</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p:txBody>
      </p:sp>
      <p:pic>
        <p:nvPicPr>
          <p:cNvPr id="78" name="图片 77"/>
          <p:cNvPicPr>
            <a:picLocks noChangeAspect="1"/>
          </p:cNvPicPr>
          <p:nvPr/>
        </p:nvPicPr>
        <p:blipFill>
          <a:blip r:embed="rId8"/>
          <a:stretch>
            <a:fillRect/>
          </a:stretch>
        </p:blipFill>
        <p:spPr>
          <a:xfrm>
            <a:off x="7293400" y="1326150"/>
            <a:ext cx="1634164" cy="1407744"/>
          </a:xfrm>
          <a:prstGeom prst="rect">
            <a:avLst/>
          </a:prstGeom>
        </p:spPr>
      </p:pic>
      <p:sp>
        <p:nvSpPr>
          <p:cNvPr id="79" name="矩形 78"/>
          <p:cNvSpPr/>
          <p:nvPr/>
        </p:nvSpPr>
        <p:spPr>
          <a:xfrm>
            <a:off x="1688205" y="6119140"/>
            <a:ext cx="6048672" cy="646331"/>
          </a:xfrm>
          <a:prstGeom prst="rect">
            <a:avLst/>
          </a:prstGeom>
          <a:ln w="28575">
            <a:solidFill>
              <a:srgbClr val="0000FF"/>
            </a:solidFill>
          </a:ln>
        </p:spPr>
        <p:txBody>
          <a:bodyPr wrap="square">
            <a:spAutoFit/>
          </a:bodyPr>
          <a:lstStyle/>
          <a:p>
            <a:r>
              <a:rPr lang="zh-CN" altLang="en-US" b="1" dirty="0">
                <a:latin typeface="Times New Roman" panose="02020603050405020304" pitchFamily="18" charset="0"/>
                <a:cs typeface="Times New Roman" panose="02020603050405020304" pitchFamily="18" charset="0"/>
              </a:rPr>
              <a:t>针对损伤检测、定位的研究已较为成熟，针对损伤大小评估的研究比较</a:t>
            </a:r>
            <a:r>
              <a:rPr lang="zh-CN" altLang="en-US" b="1" dirty="0" smtClean="0">
                <a:latin typeface="Times New Roman" panose="02020603050405020304" pitchFamily="18" charset="0"/>
                <a:cs typeface="Times New Roman" panose="02020603050405020304" pitchFamily="18" charset="0"/>
              </a:rPr>
              <a:t>有限</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87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899592" y="2050738"/>
            <a:ext cx="2472865" cy="1341111"/>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eaLnBrk="0" fontAlgn="auto" hangingPunct="0">
              <a:spcBef>
                <a:spcPts val="0"/>
              </a:spcBef>
              <a:spcAft>
                <a:spcPts val="0"/>
              </a:spcAft>
              <a:defRPr/>
            </a:pPr>
            <a:r>
              <a:rPr lang="zh-CN" altLang="en-US" dirty="0">
                <a:solidFill>
                  <a:srgbClr val="0000FF"/>
                </a:solidFill>
                <a:latin typeface="宋体" panose="02010600030101010101" pitchFamily="2" charset="-122"/>
                <a:ea typeface="宋体" panose="02010600030101010101" pitchFamily="2" charset="-122"/>
              </a:rPr>
              <a:t>现有研究</a:t>
            </a:r>
            <a:r>
              <a:rPr lang="zh-CN" altLang="zh-CN" dirty="0">
                <a:solidFill>
                  <a:srgbClr val="0000FF"/>
                </a:solidFill>
                <a:latin typeface="宋体" panose="02010600030101010101" pitchFamily="2" charset="-122"/>
                <a:ea typeface="宋体" panose="02010600030101010101" pitchFamily="2" charset="-122"/>
              </a:rPr>
              <a:t>大多集中在损伤识别与损伤定位层面，而对于损伤尺寸、损伤程度的评估工作仍较为有限</a:t>
            </a:r>
            <a:endParaRPr lang="zh-CN" altLang="en-US" dirty="0">
              <a:solidFill>
                <a:srgbClr val="0000FF"/>
              </a:solidFill>
              <a:latin typeface="宋体" panose="02010600030101010101" pitchFamily="2" charset="-122"/>
              <a:ea typeface="宋体" panose="02010600030101010101" pitchFamily="2" charset="-122"/>
            </a:endParaRPr>
          </a:p>
        </p:txBody>
      </p:sp>
      <p:sp>
        <p:nvSpPr>
          <p:cNvPr id="47" name="矩形 46"/>
          <p:cNvSpPr/>
          <p:nvPr/>
        </p:nvSpPr>
        <p:spPr bwMode="auto">
          <a:xfrm>
            <a:off x="3452888" y="2050738"/>
            <a:ext cx="2631279" cy="1334806"/>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关于损伤尺寸的检测，检测结果多以图像方式呈现，缺乏对检测精度的定量判断</a:t>
            </a:r>
            <a:endParaRPr lang="zh-CN" altLang="en-US" dirty="0">
              <a:solidFill>
                <a:srgbClr val="0000FF"/>
              </a:solidFill>
              <a:latin typeface="宋体" panose="02010600030101010101" pitchFamily="2" charset="-122"/>
              <a:ea typeface="宋体" panose="02010600030101010101" pitchFamily="2" charset="-122"/>
            </a:endParaRPr>
          </a:p>
        </p:txBody>
      </p:sp>
      <p:sp>
        <p:nvSpPr>
          <p:cNvPr id="48" name="矩形 47"/>
          <p:cNvSpPr/>
          <p:nvPr/>
        </p:nvSpPr>
        <p:spPr bwMode="auto">
          <a:xfrm>
            <a:off x="6152556" y="2050738"/>
            <a:ext cx="2534243" cy="1334806"/>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现有</a:t>
            </a:r>
            <a:r>
              <a:rPr lang="zh-CN" altLang="en-US" dirty="0">
                <a:solidFill>
                  <a:srgbClr val="0000FF"/>
                </a:solidFill>
                <a:latin typeface="宋体" panose="02010600030101010101" pitchFamily="2" charset="-122"/>
                <a:ea typeface="宋体" panose="02010600030101010101" pitchFamily="2" charset="-122"/>
              </a:rPr>
              <a:t>多级</a:t>
            </a:r>
            <a:r>
              <a:rPr lang="zh-CN" altLang="zh-CN" dirty="0">
                <a:solidFill>
                  <a:srgbClr val="0000FF"/>
                </a:solidFill>
                <a:latin typeface="宋体" panose="02010600030101010101" pitchFamily="2" charset="-122"/>
                <a:ea typeface="宋体" panose="02010600030101010101" pitchFamily="2" charset="-122"/>
              </a:rPr>
              <a:t>方法均需在完成单级评估后额外布置压电片，不适合工程现场操作</a:t>
            </a:r>
            <a:endParaRPr lang="zh-CN" altLang="en-US" dirty="0">
              <a:solidFill>
                <a:srgbClr val="0000FF"/>
              </a:solidFill>
              <a:latin typeface="宋体" panose="02010600030101010101" pitchFamily="2" charset="-122"/>
              <a:ea typeface="宋体" panose="02010600030101010101" pitchFamily="2" charset="-122"/>
            </a:endParaRPr>
          </a:p>
        </p:txBody>
      </p:sp>
      <p:cxnSp>
        <p:nvCxnSpPr>
          <p:cNvPr id="57" name="肘形连接符 56"/>
          <p:cNvCxnSpPr>
            <a:stCxn id="46" idx="0"/>
          </p:cNvCxnSpPr>
          <p:nvPr/>
        </p:nvCxnSpPr>
        <p:spPr bwMode="auto">
          <a:xfrm rot="5400000" flipH="1" flipV="1">
            <a:off x="3386523" y="656676"/>
            <a:ext cx="143564" cy="264456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p:nvPr/>
        </p:nvCxnSpPr>
        <p:spPr bwMode="auto">
          <a:xfrm rot="16200000" flipH="1">
            <a:off x="5778382" y="933947"/>
            <a:ext cx="99395" cy="2080108"/>
          </a:xfrm>
          <a:prstGeom prst="bentConnector3">
            <a:avLst>
              <a:gd name="adj1" fmla="val -16506"/>
            </a:avLst>
          </a:prstGeom>
          <a:solidFill>
            <a:schemeClr val="accent1"/>
          </a:solidFill>
          <a:ln w="9525" cap="flat" cmpd="sng" algn="ctr">
            <a:solidFill>
              <a:srgbClr val="FFC000"/>
            </a:solidFill>
            <a:prstDash val="solid"/>
            <a:round/>
            <a:headEnd type="none" w="med" len="med"/>
            <a:tailEnd type="none" w="med" len="med"/>
          </a:ln>
          <a:effectLst/>
        </p:spPr>
      </p:cxnSp>
      <p:cxnSp>
        <p:nvCxnSpPr>
          <p:cNvPr id="100" name="肘形连接符 99"/>
          <p:cNvCxnSpPr/>
          <p:nvPr/>
        </p:nvCxnSpPr>
        <p:spPr bwMode="auto">
          <a:xfrm rot="5400000">
            <a:off x="1952242" y="3057134"/>
            <a:ext cx="518498" cy="150932"/>
          </a:xfrm>
          <a:prstGeom prst="bentConnector3">
            <a:avLst>
              <a:gd name="adj1" fmla="val 144089"/>
            </a:avLst>
          </a:prstGeom>
          <a:solidFill>
            <a:schemeClr val="accent1"/>
          </a:solidFill>
          <a:ln w="9525" cap="flat" cmpd="sng" algn="ctr">
            <a:solidFill>
              <a:srgbClr val="FFC000"/>
            </a:solidFill>
            <a:prstDash val="solid"/>
            <a:round/>
            <a:headEnd type="none" w="med" len="med"/>
            <a:tailEnd type="none" w="med" len="med"/>
          </a:ln>
          <a:effectLst/>
        </p:spPr>
      </p:cxnSp>
      <p:cxnSp>
        <p:nvCxnSpPr>
          <p:cNvPr id="113" name="肘形连接符 112"/>
          <p:cNvCxnSpPr>
            <a:stCxn id="162" idx="0"/>
          </p:cNvCxnSpPr>
          <p:nvPr/>
        </p:nvCxnSpPr>
        <p:spPr bwMode="auto">
          <a:xfrm rot="5400000" flipH="1" flipV="1">
            <a:off x="4667152" y="3487013"/>
            <a:ext cx="171575" cy="432"/>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sp>
        <p:nvSpPr>
          <p:cNvPr id="117" name="矩形 116"/>
          <p:cNvSpPr/>
          <p:nvPr/>
        </p:nvSpPr>
        <p:spPr bwMode="auto">
          <a:xfrm>
            <a:off x="833822" y="4762596"/>
            <a:ext cx="2519067" cy="111467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zh-CN" altLang="zh-CN" dirty="0" smtClean="0">
                <a:solidFill>
                  <a:srgbClr val="0000FF"/>
                </a:solidFill>
                <a:latin typeface="宋体" panose="02010600030101010101" pitchFamily="2" charset="-122"/>
                <a:ea typeface="宋体" panose="02010600030101010101" pitchFamily="2" charset="-122"/>
              </a:rPr>
              <a:t>对</a:t>
            </a:r>
            <a:r>
              <a:rPr lang="zh-CN" altLang="zh-CN" dirty="0">
                <a:solidFill>
                  <a:srgbClr val="0000FF"/>
                </a:solidFill>
                <a:latin typeface="宋体" panose="02010600030101010101" pitchFamily="2" charset="-122"/>
                <a:ea typeface="宋体" panose="02010600030101010101" pitchFamily="2" charset="-122"/>
              </a:rPr>
              <a:t>板</a:t>
            </a:r>
            <a:r>
              <a:rPr lang="zh-CN" altLang="zh-CN" dirty="0" smtClean="0">
                <a:solidFill>
                  <a:srgbClr val="0000FF"/>
                </a:solidFill>
                <a:latin typeface="宋体" panose="02010600030101010101" pitchFamily="2" charset="-122"/>
                <a:ea typeface="宋体" panose="02010600030101010101" pitchFamily="2" charset="-122"/>
              </a:rPr>
              <a:t>中</a:t>
            </a:r>
            <a:r>
              <a:rPr lang="zh-CN" altLang="en-US" dirty="0" smtClean="0">
                <a:solidFill>
                  <a:srgbClr val="0000FF"/>
                </a:solidFill>
                <a:latin typeface="宋体" panose="02010600030101010101" pitchFamily="2" charset="-122"/>
                <a:ea typeface="宋体" panose="02010600030101010101" pitchFamily="2" charset="-122"/>
              </a:rPr>
              <a:t>穿孔</a:t>
            </a:r>
            <a:r>
              <a:rPr lang="zh-CN" altLang="zh-CN" dirty="0" smtClean="0">
                <a:solidFill>
                  <a:srgbClr val="0000FF"/>
                </a:solidFill>
                <a:latin typeface="宋体" panose="02010600030101010101" pitchFamily="2" charset="-122"/>
                <a:ea typeface="宋体" panose="02010600030101010101" pitchFamily="2" charset="-122"/>
              </a:rPr>
              <a:t>损伤</a:t>
            </a:r>
            <a:r>
              <a:rPr lang="zh-CN" altLang="en-US" dirty="0" smtClean="0">
                <a:solidFill>
                  <a:srgbClr val="0000FF"/>
                </a:solidFill>
                <a:latin typeface="宋体" panose="02010600030101010101" pitchFamily="2" charset="-122"/>
                <a:ea typeface="宋体" panose="02010600030101010101" pitchFamily="2" charset="-122"/>
              </a:rPr>
              <a:t>进行</a:t>
            </a:r>
            <a:r>
              <a:rPr lang="zh-CN" altLang="zh-CN" dirty="0" smtClean="0">
                <a:solidFill>
                  <a:srgbClr val="0000FF"/>
                </a:solidFill>
                <a:latin typeface="宋体" panose="02010600030101010101" pitchFamily="2" charset="-122"/>
                <a:ea typeface="宋体" panose="02010600030101010101" pitchFamily="2" charset="-122"/>
              </a:rPr>
              <a:t>评估</a:t>
            </a:r>
            <a:r>
              <a:rPr lang="zh-CN" altLang="en-US" dirty="0" smtClean="0">
                <a:solidFill>
                  <a:srgbClr val="0000FF"/>
                </a:solidFill>
                <a:latin typeface="宋体" panose="02010600030101010101" pitchFamily="2" charset="-122"/>
                <a:ea typeface="宋体" panose="02010600030101010101" pitchFamily="2" charset="-122"/>
              </a:rPr>
              <a:t>，</a:t>
            </a:r>
            <a:r>
              <a:rPr lang="zh-CN" altLang="zh-CN" dirty="0">
                <a:solidFill>
                  <a:srgbClr val="0000FF"/>
                </a:solidFill>
                <a:latin typeface="宋体" panose="02010600030101010101" pitchFamily="2" charset="-122"/>
                <a:ea typeface="宋体" panose="02010600030101010101" pitchFamily="2" charset="-122"/>
              </a:rPr>
              <a:t>提出新的</a:t>
            </a:r>
            <a:r>
              <a:rPr lang="zh-CN" altLang="zh-CN" dirty="0" smtClean="0">
                <a:solidFill>
                  <a:srgbClr val="0000FF"/>
                </a:solidFill>
                <a:latin typeface="宋体" panose="02010600030101010101" pitchFamily="2" charset="-122"/>
                <a:ea typeface="宋体" panose="02010600030101010101" pitchFamily="2" charset="-122"/>
              </a:rPr>
              <a:t>多级检测</a:t>
            </a:r>
            <a:r>
              <a:rPr lang="zh-CN" altLang="zh-CN" dirty="0">
                <a:solidFill>
                  <a:srgbClr val="0000FF"/>
                </a:solidFill>
                <a:latin typeface="宋体" panose="02010600030101010101" pitchFamily="2" charset="-122"/>
                <a:ea typeface="宋体" panose="02010600030101010101" pitchFamily="2" charset="-122"/>
              </a:rPr>
              <a:t>方法，</a:t>
            </a:r>
            <a:r>
              <a:rPr lang="zh-CN" altLang="zh-CN" dirty="0" smtClean="0">
                <a:solidFill>
                  <a:srgbClr val="0000FF"/>
                </a:solidFill>
                <a:latin typeface="宋体" panose="02010600030101010101" pitchFamily="2" charset="-122"/>
                <a:ea typeface="宋体" panose="02010600030101010101" pitchFamily="2" charset="-122"/>
              </a:rPr>
              <a:t>在</a:t>
            </a:r>
            <a:r>
              <a:rPr lang="zh-CN" altLang="en-US" dirty="0">
                <a:solidFill>
                  <a:srgbClr val="0000FF"/>
                </a:solidFill>
                <a:latin typeface="宋体" panose="02010600030101010101" pitchFamily="2" charset="-122"/>
                <a:ea typeface="宋体" panose="02010600030101010101" pitchFamily="2" charset="-122"/>
              </a:rPr>
              <a:t>不</a:t>
            </a:r>
            <a:r>
              <a:rPr lang="zh-CN" altLang="zh-CN" dirty="0" smtClean="0">
                <a:solidFill>
                  <a:srgbClr val="0000FF"/>
                </a:solidFill>
                <a:latin typeface="宋体" panose="02010600030101010101" pitchFamily="2" charset="-122"/>
                <a:ea typeface="宋体" panose="02010600030101010101" pitchFamily="2" charset="-122"/>
              </a:rPr>
              <a:t>新增</a:t>
            </a:r>
            <a:r>
              <a:rPr lang="zh-CN" altLang="zh-CN" dirty="0">
                <a:solidFill>
                  <a:srgbClr val="0000FF"/>
                </a:solidFill>
                <a:latin typeface="宋体" panose="02010600030101010101" pitchFamily="2" charset="-122"/>
                <a:ea typeface="宋体" panose="02010600030101010101" pitchFamily="2" charset="-122"/>
              </a:rPr>
              <a:t>压电片的条件下</a:t>
            </a:r>
            <a:r>
              <a:rPr lang="zh-CN" altLang="zh-CN" dirty="0" smtClean="0">
                <a:solidFill>
                  <a:srgbClr val="0000FF"/>
                </a:solidFill>
                <a:latin typeface="宋体" panose="02010600030101010101" pitchFamily="2" charset="-122"/>
                <a:ea typeface="宋体" panose="02010600030101010101" pitchFamily="2" charset="-122"/>
              </a:rPr>
              <a:t>提升</a:t>
            </a:r>
            <a:r>
              <a:rPr lang="zh-CN" altLang="en-US" dirty="0" smtClean="0">
                <a:solidFill>
                  <a:srgbClr val="0000FF"/>
                </a:solidFill>
                <a:latin typeface="宋体" panose="02010600030101010101" pitchFamily="2" charset="-122"/>
                <a:ea typeface="宋体" panose="02010600030101010101" pitchFamily="2" charset="-122"/>
              </a:rPr>
              <a:t>检测</a:t>
            </a:r>
            <a:r>
              <a:rPr lang="zh-CN" altLang="zh-CN" dirty="0" smtClean="0">
                <a:solidFill>
                  <a:srgbClr val="0000FF"/>
                </a:solidFill>
                <a:latin typeface="宋体" panose="02010600030101010101" pitchFamily="2" charset="-122"/>
                <a:ea typeface="宋体" panose="02010600030101010101" pitchFamily="2" charset="-122"/>
              </a:rPr>
              <a:t>精度</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0" name="矩形 119"/>
          <p:cNvSpPr/>
          <p:nvPr/>
        </p:nvSpPr>
        <p:spPr bwMode="auto">
          <a:xfrm>
            <a:off x="3452888" y="4756069"/>
            <a:ext cx="2631280" cy="1114677"/>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改变检测区域、损伤尺寸等参数，评估多级检测方法对损伤评估精度提升效果</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152557" y="4762596"/>
            <a:ext cx="2534243" cy="111467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eaLnBrk="0" fontAlgn="auto" hangingPunct="0">
              <a:spcBef>
                <a:spcPts val="0"/>
              </a:spcBef>
              <a:spcAft>
                <a:spcPts val="0"/>
              </a:spcAft>
              <a:defRPr/>
            </a:pPr>
            <a:r>
              <a:rPr lang="zh-CN" altLang="zh-CN" dirty="0">
                <a:solidFill>
                  <a:srgbClr val="0000FF"/>
                </a:solidFill>
                <a:latin typeface="宋体" panose="02010600030101010101" pitchFamily="2" charset="-122"/>
                <a:ea typeface="宋体" panose="02010600030101010101" pitchFamily="2" charset="-122"/>
              </a:rPr>
              <a:t>通过实验测试，对铝板中孔洞损伤进行定位及大小评估</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665725" y="4170804"/>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二维板状结构</a:t>
            </a:r>
            <a:endParaRPr lang="zh-CN" altLang="en-US" b="1" dirty="0">
              <a:solidFill>
                <a:srgbClr val="C00000"/>
              </a:solidFill>
              <a:latin typeface="Arial" pitchFamily="34" charset="0"/>
              <a:ea typeface="宋体" pitchFamily="2" charset="-122"/>
            </a:endParaRPr>
          </a:p>
        </p:txBody>
      </p:sp>
      <p:cxnSp>
        <p:nvCxnSpPr>
          <p:cNvPr id="138" name="肘形连接符 137"/>
          <p:cNvCxnSpPr>
            <a:endCxn id="122" idx="2"/>
          </p:cNvCxnSpPr>
          <p:nvPr/>
        </p:nvCxnSpPr>
        <p:spPr bwMode="auto">
          <a:xfrm rot="10800000">
            <a:off x="4752724" y="4602853"/>
            <a:ext cx="179317" cy="1532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4" name="肘形连接符 153"/>
          <p:cNvCxnSpPr>
            <a:stCxn id="122" idx="2"/>
            <a:endCxn id="121" idx="0"/>
          </p:cNvCxnSpPr>
          <p:nvPr/>
        </p:nvCxnSpPr>
        <p:spPr bwMode="auto">
          <a:xfrm rot="16200000" flipH="1">
            <a:off x="6006329" y="3349246"/>
            <a:ext cx="159744" cy="2666956"/>
          </a:xfrm>
          <a:prstGeom prst="bentConnector3">
            <a:avLst>
              <a:gd name="adj1" fmla="val -724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p:nvPr/>
        </p:nvCxnSpPr>
        <p:spPr bwMode="auto">
          <a:xfrm rot="5400000" flipH="1" flipV="1">
            <a:off x="3358973" y="3273166"/>
            <a:ext cx="159744" cy="2659367"/>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5" y="3573016"/>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165" name="肘形连接符 164"/>
          <p:cNvCxnSpPr>
            <a:stCxn id="122" idx="0"/>
          </p:cNvCxnSpPr>
          <p:nvPr/>
        </p:nvCxnSpPr>
        <p:spPr bwMode="auto">
          <a:xfrm rot="5400000" flipH="1" flipV="1">
            <a:off x="4669854" y="4087935"/>
            <a:ext cx="165739" cy="1"/>
          </a:xfrm>
          <a:prstGeom prst="bentConnector3">
            <a:avLst>
              <a:gd name="adj1" fmla="val 50000"/>
            </a:avLst>
          </a:prstGeom>
          <a:solidFill>
            <a:schemeClr val="accent1"/>
          </a:solidFill>
          <a:ln w="9525" cap="flat" cmpd="sng" algn="ctr">
            <a:solidFill>
              <a:srgbClr val="00B050"/>
            </a:solidFill>
            <a:prstDash val="solid"/>
            <a:round/>
            <a:headEnd type="none" w="med" len="med"/>
            <a:tailEnd type="none" w="med" len="med"/>
          </a:ln>
          <a:effectLst/>
        </p:spPr>
      </p:cxnSp>
      <p:cxnSp>
        <p:nvCxnSpPr>
          <p:cNvPr id="37" name="肘形连接符 36"/>
          <p:cNvCxnSpPr/>
          <p:nvPr/>
        </p:nvCxnSpPr>
        <p:spPr bwMode="auto">
          <a:xfrm rot="5400000" flipH="1" flipV="1">
            <a:off x="4636800" y="1889040"/>
            <a:ext cx="288000" cy="432"/>
          </a:xfrm>
          <a:prstGeom prst="bentConnector3">
            <a:avLst>
              <a:gd name="adj1" fmla="val 50000"/>
            </a:avLst>
          </a:prstGeom>
          <a:solidFill>
            <a:schemeClr val="accent1"/>
          </a:solidFill>
          <a:ln w="9525" cap="flat" cmpd="sng" algn="ctr">
            <a:solidFill>
              <a:srgbClr val="FFC000"/>
            </a:solidFill>
            <a:prstDash val="solid"/>
            <a:round/>
            <a:headEnd type="none" w="med" len="med"/>
            <a:tailEnd type="none" w="med" len="med"/>
          </a:ln>
          <a:effectLst/>
        </p:spPr>
      </p:cxn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8</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2">
              <a:lumMod val="20000"/>
              <a:lumOff val="80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绪论</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solidFill>
              <a:schemeClr val="bg1">
                <a:lumMod val="7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smtClean="0">
                <a:latin typeface="黑体" panose="02010609060101010101" pitchFamily="49" charset="-122"/>
                <a:ea typeface="黑体" panose="02010609060101010101" pitchFamily="49" charset="-122"/>
                <a:cs typeface="Times New Roman" pitchFamily="18" charset="0"/>
              </a:rPr>
              <a:t>二</a:t>
            </a:r>
            <a:r>
              <a:rPr lang="zh-CN" altLang="zh-CN" sz="2800" kern="0" dirty="0">
                <a:latin typeface="黑体" panose="02010609060101010101" pitchFamily="49" charset="-122"/>
                <a:ea typeface="黑体" panose="02010609060101010101" pitchFamily="49" charset="-122"/>
                <a:cs typeface="Times New Roman" pitchFamily="18" charset="0"/>
              </a:rPr>
              <a:t>维板状结构损伤评估的多级方法</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solidFill>
              <a:srgbClr val="00B050"/>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2">
              <a:lumMod val="20000"/>
              <a:lumOff val="80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2">
              <a:lumMod val="20000"/>
              <a:lumOff val="80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2">
              <a:lumMod val="20000"/>
              <a:lumOff val="80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solidFill>
              <a:schemeClr val="bg1">
                <a:lumMod val="65000"/>
              </a:schemeClr>
            </a:solidFill>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0"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多级损伤检测方法的检测精度分析</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41"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kern="0" dirty="0" smtClean="0">
                <a:latin typeface="黑体" panose="02010609060101010101" pitchFamily="49" charset="-122"/>
                <a:ea typeface="黑体" panose="02010609060101010101" pitchFamily="49" charset="-122"/>
                <a:cs typeface="Times New Roman" pitchFamily="18" charset="0"/>
              </a:rPr>
              <a:t> </a:t>
            </a:r>
            <a:r>
              <a:rPr lang="zh-CN" altLang="zh-CN"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二维板状结构穿孔损伤检测实验</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
        <p:nvSpPr>
          <p:cNvPr id="42"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2">
                  <a:lumMod val="20000"/>
                  <a:lumOff val="8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3844227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zh-CN" sz="2600" dirty="0" smtClean="0">
                <a:latin typeface="Arial" panose="020B0604020202020204" pitchFamily="34" charset="0"/>
                <a:ea typeface="黑体" pitchFamily="2" charset="-122"/>
                <a:cs typeface="Arial" panose="020B0604020202020204" pitchFamily="34" charset="0"/>
              </a:rPr>
              <a:t>损伤</a:t>
            </a:r>
            <a:r>
              <a:rPr lang="zh-CN" altLang="zh-CN" sz="2600" dirty="0">
                <a:latin typeface="Arial" panose="020B0604020202020204" pitchFamily="34" charset="0"/>
                <a:ea typeface="黑体" pitchFamily="2" charset="-122"/>
                <a:cs typeface="Arial" panose="020B0604020202020204" pitchFamily="34" charset="0"/>
              </a:rPr>
              <a:t>定位及尺寸评估</a:t>
            </a:r>
            <a:r>
              <a:rPr lang="zh-CN" altLang="zh-CN" sz="2600" dirty="0" smtClean="0">
                <a:latin typeface="Arial" panose="020B0604020202020204" pitchFamily="34" charset="0"/>
                <a:ea typeface="黑体" pitchFamily="2" charset="-122"/>
                <a:cs typeface="Arial" panose="020B0604020202020204" pitchFamily="34" charset="0"/>
              </a:rPr>
              <a:t>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0524" r="19852"/>
          <a:stretch/>
        </p:blipFill>
        <p:spPr>
          <a:xfrm>
            <a:off x="6175079" y="3789041"/>
            <a:ext cx="2700000" cy="2273615"/>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0075" r="19288"/>
          <a:stretch/>
        </p:blipFill>
        <p:spPr>
          <a:xfrm>
            <a:off x="3491880" y="3789041"/>
            <a:ext cx="2700000" cy="2235653"/>
          </a:xfrm>
          <a:prstGeom prst="rect">
            <a:avLst/>
          </a:prstGeom>
        </p:spPr>
      </p:pic>
      <p:grpSp>
        <p:nvGrpSpPr>
          <p:cNvPr id="13" name="组合 12"/>
          <p:cNvGrpSpPr/>
          <p:nvPr/>
        </p:nvGrpSpPr>
        <p:grpSpPr>
          <a:xfrm>
            <a:off x="808681" y="4306561"/>
            <a:ext cx="2407001" cy="1200611"/>
            <a:chOff x="2555776" y="4149080"/>
            <a:chExt cx="2861043" cy="1488794"/>
          </a:xfrm>
        </p:grpSpPr>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4149080"/>
              <a:ext cx="2861043" cy="148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3059832" y="4653136"/>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smtClean="0">
                  <a:solidFill>
                    <a:schemeClr val="tx1"/>
                  </a:solidFill>
                  <a:latin typeface="Times New Roman" panose="02020603050405020304" pitchFamily="18" charset="0"/>
                  <a:cs typeface="Times New Roman" panose="02020603050405020304" pitchFamily="18" charset="0"/>
                </a:rPr>
                <a:t>1</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sp>
          <p:nvSpPr>
            <p:cNvPr id="16" name="矩形 15"/>
            <p:cNvSpPr/>
            <p:nvPr/>
          </p:nvSpPr>
          <p:spPr>
            <a:xfrm>
              <a:off x="4457176" y="4708276"/>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smtClean="0">
                  <a:solidFill>
                    <a:schemeClr val="tx1"/>
                  </a:solidFill>
                  <a:latin typeface="Times New Roman" panose="02020603050405020304" pitchFamily="18" charset="0"/>
                  <a:cs typeface="Times New Roman" panose="02020603050405020304" pitchFamily="18" charset="0"/>
                </a:rPr>
                <a:t>2</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sp>
          <p:nvSpPr>
            <p:cNvPr id="17" name="矩形 16"/>
            <p:cNvSpPr/>
            <p:nvPr/>
          </p:nvSpPr>
          <p:spPr>
            <a:xfrm>
              <a:off x="3893339" y="5302134"/>
              <a:ext cx="518574" cy="33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latin typeface="Times New Roman" panose="02020603050405020304" pitchFamily="18" charset="0"/>
                  <a:cs typeface="Times New Roman" panose="02020603050405020304" pitchFamily="18" charset="0"/>
                </a:rPr>
                <a:t>d</a:t>
              </a:r>
              <a:r>
                <a:rPr lang="en-US" altLang="zh-CN" sz="1000" baseline="-25000" dirty="0">
                  <a:solidFill>
                    <a:schemeClr val="tx1"/>
                  </a:solidFill>
                  <a:latin typeface="Times New Roman" panose="02020603050405020304" pitchFamily="18" charset="0"/>
                  <a:cs typeface="Times New Roman" panose="02020603050405020304" pitchFamily="18" charset="0"/>
                </a:rPr>
                <a:t>0</a:t>
              </a:r>
              <a:endParaRPr lang="zh-CN" altLang="en-US" sz="1000" baseline="-250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4" name="对象 43"/>
          <p:cNvGraphicFramePr>
            <a:graphicFrameLocks noChangeAspect="1"/>
          </p:cNvGraphicFramePr>
          <p:nvPr>
            <p:extLst>
              <p:ext uri="{D42A27DB-BD31-4B8C-83A1-F6EECF244321}">
                <p14:modId xmlns:p14="http://schemas.microsoft.com/office/powerpoint/2010/main" val="3738197336"/>
              </p:ext>
            </p:extLst>
          </p:nvPr>
        </p:nvGraphicFramePr>
        <p:xfrm>
          <a:off x="676766" y="5530145"/>
          <a:ext cx="2635094" cy="579347"/>
        </p:xfrm>
        <a:graphic>
          <a:graphicData uri="http://schemas.openxmlformats.org/presentationml/2006/ole">
            <mc:AlternateContent xmlns:mc="http://schemas.openxmlformats.org/markup-compatibility/2006">
              <mc:Choice xmlns:v="urn:schemas-microsoft-com:vml" Requires="v">
                <p:oleObj spid="_x0000_s80097" name="Equation" r:id="rId7" imgW="1790640" imgH="393480" progId="Equation.DSMT4">
                  <p:embed/>
                </p:oleObj>
              </mc:Choice>
              <mc:Fallback>
                <p:oleObj name="Equation" r:id="rId7" imgW="1790640" imgH="393480" progId="Equation.DSMT4">
                  <p:embed/>
                  <p:pic>
                    <p:nvPicPr>
                      <p:cNvPr id="0" name=""/>
                      <p:cNvPicPr/>
                      <p:nvPr/>
                    </p:nvPicPr>
                    <p:blipFill>
                      <a:blip r:embed="rId8"/>
                      <a:stretch>
                        <a:fillRect/>
                      </a:stretch>
                    </p:blipFill>
                    <p:spPr>
                      <a:xfrm>
                        <a:off x="676766" y="5530145"/>
                        <a:ext cx="2635094" cy="579347"/>
                      </a:xfrm>
                      <a:prstGeom prst="rect">
                        <a:avLst/>
                      </a:prstGeom>
                    </p:spPr>
                  </p:pic>
                </p:oleObj>
              </mc:Fallback>
            </mc:AlternateContent>
          </a:graphicData>
        </a:graphic>
      </p:graphicFrame>
      <p:sp>
        <p:nvSpPr>
          <p:cNvPr id="50" name="右箭头 49"/>
          <p:cNvSpPr/>
          <p:nvPr/>
        </p:nvSpPr>
        <p:spPr>
          <a:xfrm rot="5400000">
            <a:off x="6073386" y="3547495"/>
            <a:ext cx="144016" cy="195059"/>
          </a:xfrm>
          <a:prstGeom prst="rightArrow">
            <a:avLst/>
          </a:prstGeom>
          <a:solidFill>
            <a:schemeClr val="tx1"/>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137540" y="5942812"/>
            <a:ext cx="1261884" cy="307777"/>
          </a:xfrm>
          <a:prstGeom prst="rect">
            <a:avLst/>
          </a:prstGeom>
        </p:spPr>
        <p:txBody>
          <a:bodyPr wrap="none">
            <a:spAutoFit/>
          </a:bodyPr>
          <a:lstStyle/>
          <a:p>
            <a:r>
              <a:rPr lang="zh-CN" altLang="en-US" sz="1400" dirty="0"/>
              <a:t>损伤</a:t>
            </a:r>
            <a:r>
              <a:rPr lang="zh-CN" altLang="en-US" sz="1400" dirty="0" smtClean="0"/>
              <a:t>附近交集</a:t>
            </a:r>
            <a:endParaRPr lang="zh-CN" altLang="en-US" sz="1400" dirty="0"/>
          </a:p>
        </p:txBody>
      </p:sp>
      <p:sp>
        <p:nvSpPr>
          <p:cNvPr id="68" name="矩形 67"/>
          <p:cNvSpPr/>
          <p:nvPr/>
        </p:nvSpPr>
        <p:spPr>
          <a:xfrm>
            <a:off x="6689743" y="5942813"/>
            <a:ext cx="1800493" cy="307777"/>
          </a:xfrm>
          <a:prstGeom prst="rect">
            <a:avLst/>
          </a:prstGeom>
        </p:spPr>
        <p:txBody>
          <a:bodyPr wrap="none">
            <a:spAutoFit/>
          </a:bodyPr>
          <a:lstStyle/>
          <a:p>
            <a:r>
              <a:rPr lang="zh-CN" altLang="en-US" sz="1400" dirty="0" smtClean="0"/>
              <a:t>外切圆评估损伤大小</a:t>
            </a:r>
            <a:endParaRPr lang="zh-CN" altLang="en-US" sz="1400" dirty="0"/>
          </a:p>
        </p:txBody>
      </p:sp>
      <p:pic>
        <p:nvPicPr>
          <p:cNvPr id="94" name="图片 93"/>
          <p:cNvPicPr/>
          <p:nvPr/>
        </p:nvPicPr>
        <p:blipFill>
          <a:blip r:embed="rId9">
            <a:extLst>
              <a:ext uri="{28A0092B-C50C-407E-A947-70E740481C1C}">
                <a14:useLocalDpi xmlns:a14="http://schemas.microsoft.com/office/drawing/2010/main" val="0"/>
              </a:ext>
            </a:extLst>
          </a:blip>
          <a:stretch>
            <a:fillRect/>
          </a:stretch>
        </p:blipFill>
        <p:spPr>
          <a:xfrm>
            <a:off x="680176" y="1053096"/>
            <a:ext cx="3240000" cy="3240000"/>
          </a:xfrm>
          <a:prstGeom prst="rect">
            <a:avLst/>
          </a:prstGeom>
        </p:spPr>
      </p:pic>
      <mc:AlternateContent xmlns:mc="http://schemas.openxmlformats.org/markup-compatibility/2006" xmlns:a14="http://schemas.microsoft.com/office/drawing/2010/main">
        <mc:Choice Requires="a14">
          <p:sp>
            <p:nvSpPr>
              <p:cNvPr id="95" name="矩形 94"/>
              <p:cNvSpPr/>
              <p:nvPr/>
            </p:nvSpPr>
            <p:spPr>
              <a:xfrm>
                <a:off x="3851920" y="1509565"/>
                <a:ext cx="4950009" cy="1991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noBa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01</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num>
                        <m:den>
                          <m:eqArr>
                            <m:eqArrPr>
                              <m:ctrlPr>
                                <a:rPr lang="zh-CN" altLang="en-US" sz="1600" i="1">
                                  <a:latin typeface="Cambria Math" panose="02040503050406030204" pitchFamily="18" charset="0"/>
                                </a:rPr>
                              </m:ctrlPr>
                            </m:eqArrPr>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02</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3</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03</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
                              <m:r>
                                <a:rPr lang="zh-CN" altLang="en-US" sz="1600" i="0">
                                  <a:latin typeface="Cambria Math" panose="02040503050406030204" pitchFamily="18" charset="0"/>
                                </a:rPr>
                                <m:t>&amp;</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𝑦</m:t>
                                      </m:r>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ad>
                                <m:radPr>
                                  <m:degHide m:val="on"/>
                                  <m:ctrlPr>
                                    <a:rPr lang="zh-CN" altLang="en-US" sz="1600" i="1">
                                      <a:latin typeface="Cambria Math" panose="02040503050406030204" pitchFamily="18" charset="0"/>
                                    </a:rPr>
                                  </m:ctrlPr>
                                </m:radPr>
                                <m:deg/>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4</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e>
                                    <m:sup>
                                      <m:r>
                                        <a:rPr lang="zh-CN" altLang="en-US" sz="1600" i="0">
                                          <a:latin typeface="Cambria Math" panose="02040503050406030204" pitchFamily="18" charset="0"/>
                                        </a:rPr>
                                        <m:t>2</m:t>
                                      </m:r>
                                    </m:sup>
                                  </m:s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0">
                                                  <a:latin typeface="Cambria Math" panose="02040503050406030204" pitchFamily="18" charset="0"/>
                                                </a:rPr>
                                                <m:t>4</m:t>
                                              </m:r>
                                            </m:sub>
                                          </m:sSub>
                                          <m:r>
                                            <a:rPr lang="zh-CN" altLang="en-US" sz="1600" i="0">
                                              <a:latin typeface="Cambria Math" panose="02040503050406030204" pitchFamily="18" charset="0"/>
                                            </a:rPr>
                                            <m:t>−</m:t>
                                          </m:r>
                                          <m:r>
                                            <a:rPr lang="zh-CN" altLang="en-US" sz="1600" i="1">
                                              <a:latin typeface="Cambria Math" panose="02040503050406030204" pitchFamily="18" charset="0"/>
                                            </a:rPr>
                                            <m:t>𝑦</m:t>
                                          </m:r>
                                        </m:e>
                                      </m:d>
                                    </m:e>
                                    <m:sup>
                                      <m:r>
                                        <a:rPr lang="zh-CN" altLang="en-US" sz="1600" i="0">
                                          <a:latin typeface="Cambria Math" panose="02040503050406030204" pitchFamily="18" charset="0"/>
                                        </a:rPr>
                                        <m:t>2</m:t>
                                      </m:r>
                                    </m:sup>
                                  </m:sSup>
                                </m:e>
                              </m:rad>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0">
                                      <a:latin typeface="Cambria Math" panose="02040503050406030204" pitchFamily="18" charset="0"/>
                                    </a:rPr>
                                    <m:t>04</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ad>
                                    <m:radPr>
                                      <m:degHide m:val="on"/>
                                      <m:ctrlPr>
                                        <a:rPr lang="zh-CN" altLang="en-US" sz="1600" i="1">
                                          <a:latin typeface="Cambria Math" panose="02040503050406030204" pitchFamily="18" charset="0"/>
                                        </a:rPr>
                                      </m:ctrlPr>
                                    </m:radPr>
                                    <m:deg/>
                                    <m:e>
                                      <m:r>
                                        <a:rPr lang="zh-CN" altLang="en-US" sz="1600" i="0">
                                          <a:latin typeface="Cambria Math" panose="02040503050406030204" pitchFamily="18" charset="0"/>
                                        </a:rPr>
                                        <m:t>2</m:t>
                                      </m:r>
                                    </m:e>
                                  </m:rad>
                                </m:num>
                                <m:den>
                                  <m:r>
                                    <a:rPr lang="zh-CN" altLang="en-US" sz="1600" i="0">
                                      <a:latin typeface="Cambria Math" panose="02040503050406030204" pitchFamily="18" charset="0"/>
                                    </a:rPr>
                                    <m:t>2</m:t>
                                  </m:r>
                                </m:den>
                              </m:f>
                              <m:r>
                                <a:rPr lang="zh-CN" altLang="en-US" sz="1600" i="1">
                                  <a:latin typeface="Cambria Math" panose="02040503050406030204" pitchFamily="18" charset="0"/>
                                </a:rPr>
                                <m:t>𝑑</m:t>
                              </m:r>
                            </m:e>
                          </m:eqArr>
                        </m:den>
                      </m:f>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95" name="矩形 94"/>
              <p:cNvSpPr>
                <a:spLocks noRot="1" noChangeAspect="1" noMove="1" noResize="1" noEditPoints="1" noAdjustHandles="1" noChangeArrowheads="1" noChangeShapeType="1" noTextEdit="1"/>
              </p:cNvSpPr>
              <p:nvPr/>
            </p:nvSpPr>
            <p:spPr>
              <a:xfrm>
                <a:off x="3851920" y="1509565"/>
                <a:ext cx="4950009" cy="1991443"/>
              </a:xfrm>
              <a:prstGeom prst="rect">
                <a:avLst/>
              </a:prstGeom>
              <a:blipFill rotWithShape="0">
                <a:blip r:embed="rId10"/>
                <a:stretch>
                  <a:fillRect/>
                </a:stretch>
              </a:blipFill>
            </p:spPr>
            <p:txBody>
              <a:bodyPr/>
              <a:lstStyle/>
              <a:p>
                <a:r>
                  <a:rPr lang="zh-CN" altLang="en-US">
                    <a:noFill/>
                  </a:rPr>
                  <a:t> </a:t>
                </a:r>
              </a:p>
            </p:txBody>
          </p:sp>
        </mc:Fallback>
      </mc:AlternateContent>
      <p:sp>
        <p:nvSpPr>
          <p:cNvPr id="96" name="矩形 95"/>
          <p:cNvSpPr/>
          <p:nvPr/>
        </p:nvSpPr>
        <p:spPr bwMode="auto">
          <a:xfrm>
            <a:off x="7308304" y="1628800"/>
            <a:ext cx="216024" cy="1944216"/>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7" name="矩形 96"/>
          <p:cNvSpPr/>
          <p:nvPr/>
        </p:nvSpPr>
        <p:spPr bwMode="auto">
          <a:xfrm>
            <a:off x="7596336" y="1628800"/>
            <a:ext cx="408384" cy="1944216"/>
          </a:xfrm>
          <a:prstGeom prst="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矩形 1"/>
          <p:cNvSpPr/>
          <p:nvPr/>
        </p:nvSpPr>
        <p:spPr bwMode="auto">
          <a:xfrm>
            <a:off x="3920176" y="2996952"/>
            <a:ext cx="4954903" cy="504056"/>
          </a:xfrm>
          <a:prstGeom prst="rect">
            <a:avLst/>
          </a:prstGeom>
          <a:noFill/>
          <a:ln w="19050"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24092</TotalTime>
  <Words>5647</Words>
  <Application>Microsoft Office PowerPoint</Application>
  <PresentationFormat>全屏显示(4:3)</PresentationFormat>
  <Paragraphs>959</Paragraphs>
  <Slides>32</Slides>
  <Notes>32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6" baseType="lpstr">
      <vt:lpstr>方正姚体</vt:lpstr>
      <vt:lpstr>黑体</vt:lpstr>
      <vt:lpstr>楷体</vt:lpstr>
      <vt:lpstr>宋体</vt:lpstr>
      <vt:lpstr>Arial</vt:lpstr>
      <vt:lpstr>Calibri</vt:lpstr>
      <vt:lpstr>Cambria Math</vt:lpstr>
      <vt:lpstr>Garamond</vt:lpstr>
      <vt:lpstr>Lucida Sans Unicode</vt:lpstr>
      <vt:lpstr>Symbol</vt:lpstr>
      <vt:lpstr>Times New Roman</vt:lpstr>
      <vt:lpstr>Wingdings</vt:lpstr>
      <vt:lpstr>Edge</vt:lpstr>
      <vt:lpstr>Equation</vt:lpstr>
      <vt:lpstr>二维板状结构损伤定位及大小评估的多级方法</vt:lpstr>
      <vt:lpstr>目录</vt:lpstr>
      <vt:lpstr>目录</vt:lpstr>
      <vt:lpstr>1.1 研究背景及意义 </vt:lpstr>
      <vt:lpstr>1.2 基于导波的无损检测技术</vt:lpstr>
      <vt:lpstr>1.2 基于导波的无损检测技术</vt:lpstr>
      <vt:lpstr>1.3 总结</vt:lpstr>
      <vt:lpstr>目录</vt:lpstr>
      <vt:lpstr>2.1 损伤定位及尺寸评估方法</vt:lpstr>
      <vt:lpstr>2.2 铝板中群速度的确定(Ⅰ)</vt:lpstr>
      <vt:lpstr>2.2 铝板中群速度的确定(Ⅱ)</vt:lpstr>
      <vt:lpstr>2.3 二维板状结构的单级损伤评估(Ⅰ)</vt:lpstr>
      <vt:lpstr>2.3 二维板状结构的单级损伤评估(Ⅱ)</vt:lpstr>
      <vt:lpstr>2.4二维板状结构的多级损伤检测方法(Ⅰ)</vt:lpstr>
      <vt:lpstr>2.4二维板状结构的多级损伤检测方法(Ⅱ)</vt:lpstr>
      <vt:lpstr>2.4二维板状结构的多级损伤检测方法(Ⅲ)</vt:lpstr>
      <vt:lpstr>目录</vt:lpstr>
      <vt:lpstr>3.1不同检测区域下多级方法检测精度分析(Ⅰ)</vt:lpstr>
      <vt:lpstr>3.1不同检测区域下多级方法检测精度分析(Ⅱ)</vt:lpstr>
      <vt:lpstr>3.1不同检测区域下多级方法检测精度分析(Ⅲ)</vt:lpstr>
      <vt:lpstr>3.1不同检测区域下多级方法检测精度分析(Ⅳ)</vt:lpstr>
      <vt:lpstr>3.2不同孔径尺寸下多级方法检测精度分析(Ⅰ)</vt:lpstr>
      <vt:lpstr>3.2不同孔径尺寸下多级方法检测精度分析(Ⅱ)</vt:lpstr>
      <vt:lpstr>3.2不同孔径尺寸下多级方法检测精度分析(Ⅲ)</vt:lpstr>
      <vt:lpstr>目录</vt:lpstr>
      <vt:lpstr>4.1 实验方案</vt:lpstr>
      <vt:lpstr>4.2 信号分析及损伤评估结果(Ⅰ)</vt:lpstr>
      <vt:lpstr>4.2 信号分析及损伤评估结果(Ⅱ)</vt:lpstr>
      <vt:lpstr>目录</vt:lpstr>
      <vt:lpstr>5.1 工作总结</vt:lpstr>
      <vt:lpstr>5.2 研究展望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Administrator</cp:lastModifiedBy>
  <cp:revision>1572</cp:revision>
  <cp:lastPrinted>2014-08-15T00:46:59Z</cp:lastPrinted>
  <dcterms:created xsi:type="dcterms:W3CDTF">1601-01-01T00:00:00Z</dcterms:created>
  <dcterms:modified xsi:type="dcterms:W3CDTF">2017-06-05T01:03:43Z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